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8" r:id="rId2"/>
    <p:sldId id="276" r:id="rId3"/>
    <p:sldId id="275" r:id="rId4"/>
    <p:sldId id="272" r:id="rId5"/>
    <p:sldId id="261" r:id="rId6"/>
    <p:sldId id="270" r:id="rId7"/>
    <p:sldId id="267" r:id="rId8"/>
    <p:sldId id="263"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3" d="100"/>
          <a:sy n="83" d="100"/>
        </p:scale>
        <p:origin x="-96" y="-6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FA498F-165B-4923-8EE1-2FF7422B7B9B}" type="datetimeFigureOut">
              <a:rPr lang="en-ZA" smtClean="0"/>
              <a:t>2016/12/08</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E08F7E-35D1-4E50-BE34-FF8DCCD2804F}" type="slidenum">
              <a:rPr lang="en-ZA" smtClean="0"/>
              <a:t>‹#›</a:t>
            </a:fld>
            <a:endParaRPr lang="en-ZA"/>
          </a:p>
        </p:txBody>
      </p:sp>
    </p:spTree>
    <p:extLst>
      <p:ext uri="{BB962C8B-B14F-4D97-AF65-F5344CB8AC3E}">
        <p14:creationId xmlns:p14="http://schemas.microsoft.com/office/powerpoint/2010/main" val="2142250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91F7490-5D87-43A0-91CE-211CFEF507AF}" type="slidenum">
              <a:rPr lang="en-ZA" smtClean="0"/>
              <a:pPr>
                <a:defRPr/>
              </a:pPr>
              <a:t>1</a:t>
            </a:fld>
            <a:endParaRPr lang="en-ZA" dirty="0"/>
          </a:p>
        </p:txBody>
      </p:sp>
    </p:spTree>
    <p:extLst>
      <p:ext uri="{BB962C8B-B14F-4D97-AF65-F5344CB8AC3E}">
        <p14:creationId xmlns:p14="http://schemas.microsoft.com/office/powerpoint/2010/main" val="630662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1EFAF469-B06B-4316-81D2-E5CE2377FD00}" type="datetimeFigureOut">
              <a:rPr lang="en-ZA" smtClean="0"/>
              <a:t>2016/12/08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06D0A1C-502F-4692-A54E-A212A20489EC}" type="slidenum">
              <a:rPr lang="en-ZA" smtClean="0"/>
              <a:t>‹#›</a:t>
            </a:fld>
            <a:endParaRPr lang="en-ZA"/>
          </a:p>
        </p:txBody>
      </p:sp>
    </p:spTree>
    <p:extLst>
      <p:ext uri="{BB962C8B-B14F-4D97-AF65-F5344CB8AC3E}">
        <p14:creationId xmlns:p14="http://schemas.microsoft.com/office/powerpoint/2010/main" val="3948378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EFAF469-B06B-4316-81D2-E5CE2377FD00}" type="datetimeFigureOut">
              <a:rPr lang="en-ZA" smtClean="0"/>
              <a:t>2016/12/08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06D0A1C-502F-4692-A54E-A212A20489EC}" type="slidenum">
              <a:rPr lang="en-ZA" smtClean="0"/>
              <a:t>‹#›</a:t>
            </a:fld>
            <a:endParaRPr lang="en-ZA"/>
          </a:p>
        </p:txBody>
      </p:sp>
    </p:spTree>
    <p:extLst>
      <p:ext uri="{BB962C8B-B14F-4D97-AF65-F5344CB8AC3E}">
        <p14:creationId xmlns:p14="http://schemas.microsoft.com/office/powerpoint/2010/main" val="451298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EFAF469-B06B-4316-81D2-E5CE2377FD00}" type="datetimeFigureOut">
              <a:rPr lang="en-ZA" smtClean="0"/>
              <a:t>2016/12/08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06D0A1C-502F-4692-A54E-A212A20489EC}" type="slidenum">
              <a:rPr lang="en-ZA" smtClean="0"/>
              <a:t>‹#›</a:t>
            </a:fld>
            <a:endParaRPr lang="en-ZA"/>
          </a:p>
        </p:txBody>
      </p:sp>
    </p:spTree>
    <p:extLst>
      <p:ext uri="{BB962C8B-B14F-4D97-AF65-F5344CB8AC3E}">
        <p14:creationId xmlns:p14="http://schemas.microsoft.com/office/powerpoint/2010/main" val="3826203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1EFAF469-B06B-4316-81D2-E5CE2377FD00}" type="datetimeFigureOut">
              <a:rPr lang="en-ZA" smtClean="0"/>
              <a:t>2016/12/08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06D0A1C-502F-4692-A54E-A212A20489EC}" type="slidenum">
              <a:rPr lang="en-ZA" smtClean="0"/>
              <a:t>‹#›</a:t>
            </a:fld>
            <a:endParaRPr lang="en-ZA"/>
          </a:p>
        </p:txBody>
      </p:sp>
    </p:spTree>
    <p:extLst>
      <p:ext uri="{BB962C8B-B14F-4D97-AF65-F5344CB8AC3E}">
        <p14:creationId xmlns:p14="http://schemas.microsoft.com/office/powerpoint/2010/main" val="2583772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FAF469-B06B-4316-81D2-E5CE2377FD00}" type="datetimeFigureOut">
              <a:rPr lang="en-ZA" smtClean="0"/>
              <a:t>2016/12/08</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006D0A1C-502F-4692-A54E-A212A20489EC}" type="slidenum">
              <a:rPr lang="en-ZA" smtClean="0"/>
              <a:t>‹#›</a:t>
            </a:fld>
            <a:endParaRPr lang="en-ZA"/>
          </a:p>
        </p:txBody>
      </p:sp>
    </p:spTree>
    <p:extLst>
      <p:ext uri="{BB962C8B-B14F-4D97-AF65-F5344CB8AC3E}">
        <p14:creationId xmlns:p14="http://schemas.microsoft.com/office/powerpoint/2010/main" val="409458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1EFAF469-B06B-4316-81D2-E5CE2377FD00}" type="datetimeFigureOut">
              <a:rPr lang="en-ZA" smtClean="0"/>
              <a:t>2016/12/08</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006D0A1C-502F-4692-A54E-A212A20489EC}" type="slidenum">
              <a:rPr lang="en-ZA" smtClean="0"/>
              <a:t>‹#›</a:t>
            </a:fld>
            <a:endParaRPr lang="en-ZA"/>
          </a:p>
        </p:txBody>
      </p:sp>
    </p:spTree>
    <p:extLst>
      <p:ext uri="{BB962C8B-B14F-4D97-AF65-F5344CB8AC3E}">
        <p14:creationId xmlns:p14="http://schemas.microsoft.com/office/powerpoint/2010/main" val="1637244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1EFAF469-B06B-4316-81D2-E5CE2377FD00}" type="datetimeFigureOut">
              <a:rPr lang="en-ZA" smtClean="0"/>
              <a:t>2016/12/08</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006D0A1C-502F-4692-A54E-A212A20489EC}" type="slidenum">
              <a:rPr lang="en-ZA" smtClean="0"/>
              <a:t>‹#›</a:t>
            </a:fld>
            <a:endParaRPr lang="en-ZA"/>
          </a:p>
        </p:txBody>
      </p:sp>
    </p:spTree>
    <p:extLst>
      <p:ext uri="{BB962C8B-B14F-4D97-AF65-F5344CB8AC3E}">
        <p14:creationId xmlns:p14="http://schemas.microsoft.com/office/powerpoint/2010/main" val="2617703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1EFAF469-B06B-4316-81D2-E5CE2377FD00}" type="datetimeFigureOut">
              <a:rPr lang="en-ZA" smtClean="0"/>
              <a:t>2016/12/08</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006D0A1C-502F-4692-A54E-A212A20489EC}" type="slidenum">
              <a:rPr lang="en-ZA" smtClean="0"/>
              <a:t>‹#›</a:t>
            </a:fld>
            <a:endParaRPr lang="en-ZA"/>
          </a:p>
        </p:txBody>
      </p:sp>
    </p:spTree>
    <p:extLst>
      <p:ext uri="{BB962C8B-B14F-4D97-AF65-F5344CB8AC3E}">
        <p14:creationId xmlns:p14="http://schemas.microsoft.com/office/powerpoint/2010/main" val="4169346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FAF469-B06B-4316-81D2-E5CE2377FD00}" type="datetimeFigureOut">
              <a:rPr lang="en-ZA" smtClean="0"/>
              <a:t>2016/12/08</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006D0A1C-502F-4692-A54E-A212A20489EC}" type="slidenum">
              <a:rPr lang="en-ZA" smtClean="0"/>
              <a:t>‹#›</a:t>
            </a:fld>
            <a:endParaRPr lang="en-ZA"/>
          </a:p>
        </p:txBody>
      </p:sp>
    </p:spTree>
    <p:extLst>
      <p:ext uri="{BB962C8B-B14F-4D97-AF65-F5344CB8AC3E}">
        <p14:creationId xmlns:p14="http://schemas.microsoft.com/office/powerpoint/2010/main" val="2767635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FAF469-B06B-4316-81D2-E5CE2377FD00}" type="datetimeFigureOut">
              <a:rPr lang="en-ZA" smtClean="0"/>
              <a:t>2016/12/08</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006D0A1C-502F-4692-A54E-A212A20489EC}" type="slidenum">
              <a:rPr lang="en-ZA" smtClean="0"/>
              <a:t>‹#›</a:t>
            </a:fld>
            <a:endParaRPr lang="en-ZA"/>
          </a:p>
        </p:txBody>
      </p:sp>
    </p:spTree>
    <p:extLst>
      <p:ext uri="{BB962C8B-B14F-4D97-AF65-F5344CB8AC3E}">
        <p14:creationId xmlns:p14="http://schemas.microsoft.com/office/powerpoint/2010/main" val="431546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FAF469-B06B-4316-81D2-E5CE2377FD00}" type="datetimeFigureOut">
              <a:rPr lang="en-ZA" smtClean="0"/>
              <a:t>2016/12/08</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006D0A1C-502F-4692-A54E-A212A20489EC}" type="slidenum">
              <a:rPr lang="en-ZA" smtClean="0"/>
              <a:t>‹#›</a:t>
            </a:fld>
            <a:endParaRPr lang="en-ZA"/>
          </a:p>
        </p:txBody>
      </p:sp>
    </p:spTree>
    <p:extLst>
      <p:ext uri="{BB962C8B-B14F-4D97-AF65-F5344CB8AC3E}">
        <p14:creationId xmlns:p14="http://schemas.microsoft.com/office/powerpoint/2010/main" val="2577885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FAF469-B06B-4316-81D2-E5CE2377FD00}" type="datetimeFigureOut">
              <a:rPr lang="en-ZA" smtClean="0"/>
              <a:t>2016/12/08</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6D0A1C-502F-4692-A54E-A212A20489EC}" type="slidenum">
              <a:rPr lang="en-ZA" smtClean="0"/>
              <a:t>‹#›</a:t>
            </a:fld>
            <a:endParaRPr lang="en-ZA"/>
          </a:p>
        </p:txBody>
      </p:sp>
    </p:spTree>
    <p:extLst>
      <p:ext uri="{BB962C8B-B14F-4D97-AF65-F5344CB8AC3E}">
        <p14:creationId xmlns:p14="http://schemas.microsoft.com/office/powerpoint/2010/main" val="31652295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SLIDE THEME.jpg"/>
          <p:cNvPicPr>
            <a:picLocks noChangeAspect="1"/>
          </p:cNvPicPr>
          <p:nvPr/>
        </p:nvPicPr>
        <p:blipFill>
          <a:blip r:embed="rId3"/>
          <a:srcRect/>
          <a:stretch>
            <a:fillRect/>
          </a:stretch>
        </p:blipFill>
        <p:spPr bwMode="auto">
          <a:xfrm>
            <a:off x="0" y="0"/>
            <a:ext cx="9372600" cy="6858000"/>
          </a:xfrm>
          <a:prstGeom prst="rect">
            <a:avLst/>
          </a:prstGeom>
          <a:noFill/>
          <a:ln w="9525">
            <a:noFill/>
            <a:miter lim="800000"/>
            <a:headEnd/>
            <a:tailEnd/>
          </a:ln>
        </p:spPr>
      </p:pic>
      <p:sp>
        <p:nvSpPr>
          <p:cNvPr id="6" name="Title 1"/>
          <p:cNvSpPr>
            <a:spLocks noGrp="1"/>
          </p:cNvSpPr>
          <p:nvPr>
            <p:ph type="ctrTitle"/>
          </p:nvPr>
        </p:nvSpPr>
        <p:spPr>
          <a:xfrm>
            <a:off x="838200" y="1905000"/>
            <a:ext cx="8001000" cy="4495800"/>
          </a:xfrm>
        </p:spPr>
        <p:txBody>
          <a:bodyPr rtlCol="0">
            <a:normAutofit/>
          </a:bodyPr>
          <a:lstStyle/>
          <a:p>
            <a:r>
              <a:rPr lang="en-US" sz="3200" dirty="0" smtClean="0"/>
              <a:t>Community </a:t>
            </a:r>
            <a:r>
              <a:rPr lang="en-US" sz="3200" dirty="0"/>
              <a:t>Education and Training </a:t>
            </a:r>
            <a:r>
              <a:rPr lang="en-US" sz="3200" dirty="0" smtClean="0"/>
              <a:t>Colleges in </a:t>
            </a:r>
            <a:r>
              <a:rPr lang="en-US" sz="3200" dirty="0"/>
              <a:t>South </a:t>
            </a:r>
            <a:r>
              <a:rPr lang="en-US" sz="3200" dirty="0" smtClean="0"/>
              <a:t>Africa and </a:t>
            </a:r>
            <a:r>
              <a:rPr lang="en-US" sz="3200" dirty="0"/>
              <a:t>plans for the future. </a:t>
            </a:r>
            <a:br>
              <a:rPr lang="en-US" sz="3200" dirty="0"/>
            </a:br>
            <a:r>
              <a:rPr lang="en-US" sz="3200" dirty="0" smtClean="0"/>
              <a:t/>
            </a:r>
            <a:br>
              <a:rPr lang="en-US" sz="3200" dirty="0" smtClean="0"/>
            </a:br>
            <a:r>
              <a:rPr lang="en-US" sz="3600" b="1" dirty="0" smtClean="0"/>
              <a:t/>
            </a:r>
            <a:br>
              <a:rPr lang="en-US" sz="3600" b="1" dirty="0" smtClean="0"/>
            </a:br>
            <a:r>
              <a:rPr lang="en-US" sz="3600" dirty="0" smtClean="0"/>
              <a:t>Regional Induction Workshop</a:t>
            </a:r>
            <a:br>
              <a:rPr lang="en-US" sz="3600" dirty="0" smtClean="0"/>
            </a:br>
            <a:r>
              <a:rPr lang="en-US" sz="3600" b="1" dirty="0"/>
              <a:t/>
            </a:r>
            <a:br>
              <a:rPr lang="en-US" sz="3600" b="1" dirty="0"/>
            </a:br>
            <a:r>
              <a:rPr lang="en-US" sz="3200" dirty="0" smtClean="0"/>
              <a:t> </a:t>
            </a:r>
            <a:endParaRPr lang="en-US" sz="4000" dirty="0"/>
          </a:p>
        </p:txBody>
      </p:sp>
    </p:spTree>
    <p:extLst>
      <p:ext uri="{BB962C8B-B14F-4D97-AF65-F5344CB8AC3E}">
        <p14:creationId xmlns:p14="http://schemas.microsoft.com/office/powerpoint/2010/main" val="23290350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73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381000" y="304800"/>
            <a:ext cx="8382000" cy="523875"/>
          </a:xfrm>
          <a:prstGeom prst="rect">
            <a:avLst/>
          </a:prstGeom>
          <a:solidFill>
            <a:srgbClr val="006600"/>
          </a:solidFill>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eaLnBrk="1" fontAlgn="auto" hangingPunct="1">
              <a:spcBef>
                <a:spcPts val="0"/>
              </a:spcBef>
              <a:spcAft>
                <a:spcPts val="0"/>
              </a:spcAft>
              <a:defRPr/>
            </a:pPr>
            <a:r>
              <a:rPr lang="en-US" sz="2800" b="1" dirty="0" smtClean="0">
                <a:cs typeface="Calibri" pitchFamily="34" charset="0"/>
              </a:rPr>
              <a:t>HISTORICAL PERSPECTIVE</a:t>
            </a:r>
            <a:endParaRPr lang="en-ZA" sz="2800" b="1" dirty="0">
              <a:cs typeface="Calibri" pitchFamily="34" charset="0"/>
            </a:endParaRPr>
          </a:p>
        </p:txBody>
      </p:sp>
      <p:sp>
        <p:nvSpPr>
          <p:cNvPr id="9220" name="Slide Number Placeholder 7"/>
          <p:cNvSpPr>
            <a:spLocks noGrp="1"/>
          </p:cNvSpPr>
          <p:nvPr>
            <p:ph type="sldNum" sz="quarter" idx="12"/>
          </p:nvPr>
        </p:nvSpPr>
        <p:spPr bwMode="auto">
          <a:xfrm>
            <a:off x="6786563" y="65246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83D2C69A-1959-4520-B62A-95490899FB72}" type="slidenum">
              <a:rPr lang="en-US" altLang="en-US" sz="1400" b="1"/>
              <a:pPr>
                <a:spcBef>
                  <a:spcPct val="0"/>
                </a:spcBef>
                <a:buFontTx/>
                <a:buNone/>
              </a:pPr>
              <a:t>2</a:t>
            </a:fld>
            <a:endParaRPr lang="en-US" altLang="en-US" sz="1400" b="1" dirty="0"/>
          </a:p>
        </p:txBody>
      </p:sp>
      <p:sp>
        <p:nvSpPr>
          <p:cNvPr id="8" name="TextBox 7"/>
          <p:cNvSpPr txBox="1"/>
          <p:nvPr/>
        </p:nvSpPr>
        <p:spPr>
          <a:xfrm>
            <a:off x="304800" y="1066800"/>
            <a:ext cx="8534400" cy="5755422"/>
          </a:xfrm>
          <a:prstGeom prst="rect">
            <a:avLst/>
          </a:prstGeom>
          <a:noFill/>
        </p:spPr>
        <p:txBody>
          <a:bodyPr wrap="square">
            <a:spAutoFit/>
          </a:bodyPr>
          <a:lstStyle/>
          <a:p>
            <a:pPr marL="457200" indent="-457200" algn="just" eaLnBrk="1" fontAlgn="ctr" hangingPunct="1">
              <a:spcBef>
                <a:spcPts val="0"/>
              </a:spcBef>
              <a:spcAft>
                <a:spcPts val="0"/>
              </a:spcAft>
              <a:buFont typeface="Arial" pitchFamily="34" charset="0"/>
              <a:buChar char="•"/>
              <a:defRPr/>
            </a:pPr>
            <a:r>
              <a:rPr lang="en-US" sz="2000" b="1" dirty="0" smtClean="0">
                <a:latin typeface="+mn-lt"/>
                <a:cs typeface="Arial" panose="020B0604020202020204" pitchFamily="34" charset="0"/>
              </a:rPr>
              <a:t>Before 1994: Night Schools</a:t>
            </a:r>
          </a:p>
          <a:p>
            <a:pPr algn="just" eaLnBrk="1" fontAlgn="ctr" hangingPunct="1">
              <a:spcBef>
                <a:spcPts val="0"/>
              </a:spcBef>
              <a:spcAft>
                <a:spcPts val="0"/>
              </a:spcAft>
              <a:defRPr/>
            </a:pPr>
            <a:endParaRPr lang="en-US" sz="2000" b="1" dirty="0">
              <a:latin typeface="+mn-lt"/>
              <a:cs typeface="Arial" panose="020B0604020202020204" pitchFamily="34" charset="0"/>
            </a:endParaRPr>
          </a:p>
          <a:p>
            <a:pPr marL="457200" indent="-457200" algn="just" eaLnBrk="1" fontAlgn="ctr" hangingPunct="1">
              <a:spcBef>
                <a:spcPts val="0"/>
              </a:spcBef>
              <a:spcAft>
                <a:spcPts val="0"/>
              </a:spcAft>
              <a:buFont typeface="Arial" pitchFamily="34" charset="0"/>
              <a:buChar char="•"/>
              <a:defRPr/>
            </a:pPr>
            <a:r>
              <a:rPr lang="en-US" sz="2000" b="1" dirty="0" smtClean="0">
                <a:latin typeface="+mn-lt"/>
                <a:cs typeface="Arial" panose="020B0604020202020204" pitchFamily="34" charset="0"/>
              </a:rPr>
              <a:t>Post 1994: Paradigm shift from the Night School Syndrome to ABET Centres as </a:t>
            </a:r>
            <a:r>
              <a:rPr lang="en-US" sz="2000" b="1" dirty="0">
                <a:cs typeface="Arial" panose="020B0604020202020204" pitchFamily="34" charset="0"/>
              </a:rPr>
              <a:t>e</a:t>
            </a:r>
            <a:r>
              <a:rPr lang="en-US" sz="2000" b="1" dirty="0" smtClean="0">
                <a:latin typeface="+mn-lt"/>
                <a:cs typeface="Arial" panose="020B0604020202020204" pitchFamily="34" charset="0"/>
              </a:rPr>
              <a:t>nshrined in the Constitution</a:t>
            </a:r>
          </a:p>
          <a:p>
            <a:pPr marL="457200" indent="-457200" algn="just" eaLnBrk="1" fontAlgn="ctr" hangingPunct="1">
              <a:spcBef>
                <a:spcPts val="0"/>
              </a:spcBef>
              <a:spcAft>
                <a:spcPts val="0"/>
              </a:spcAft>
              <a:buFont typeface="Arial" pitchFamily="34" charset="0"/>
              <a:buChar char="•"/>
              <a:defRPr/>
            </a:pPr>
            <a:endParaRPr lang="en-US" sz="2000" b="1" dirty="0">
              <a:latin typeface="+mn-lt"/>
              <a:cs typeface="Arial" panose="020B0604020202020204" pitchFamily="34" charset="0"/>
            </a:endParaRPr>
          </a:p>
          <a:p>
            <a:pPr marL="457200" indent="-457200" algn="just" eaLnBrk="1" fontAlgn="ctr" hangingPunct="1">
              <a:spcBef>
                <a:spcPts val="0"/>
              </a:spcBef>
              <a:spcAft>
                <a:spcPts val="0"/>
              </a:spcAft>
              <a:buFont typeface="Arial" pitchFamily="34" charset="0"/>
              <a:buChar char="•"/>
              <a:defRPr/>
            </a:pPr>
            <a:r>
              <a:rPr lang="en-US" sz="2000" b="1" dirty="0" smtClean="0">
                <a:latin typeface="+mn-lt"/>
                <a:cs typeface="Arial" panose="020B0604020202020204" pitchFamily="34" charset="0"/>
              </a:rPr>
              <a:t>In 2006: The </a:t>
            </a:r>
            <a:r>
              <a:rPr lang="en-US" sz="2000" b="1" dirty="0" err="1" smtClean="0">
                <a:latin typeface="+mn-lt"/>
                <a:cs typeface="Arial" panose="020B0604020202020204" pitchFamily="34" charset="0"/>
              </a:rPr>
              <a:t>Lubisi</a:t>
            </a:r>
            <a:r>
              <a:rPr lang="en-US" sz="2000" b="1" dirty="0" smtClean="0">
                <a:latin typeface="+mn-lt"/>
                <a:cs typeface="Arial" panose="020B0604020202020204" pitchFamily="34" charset="0"/>
              </a:rPr>
              <a:t> Report – </a:t>
            </a:r>
            <a:r>
              <a:rPr lang="en-US" sz="2000" b="1" dirty="0" err="1" smtClean="0">
                <a:latin typeface="+mn-lt"/>
                <a:cs typeface="Arial" panose="020B0604020202020204" pitchFamily="34" charset="0"/>
              </a:rPr>
              <a:t>KhaRiGude</a:t>
            </a:r>
            <a:r>
              <a:rPr lang="en-US" sz="2000" b="1" dirty="0" smtClean="0">
                <a:latin typeface="+mn-lt"/>
                <a:cs typeface="Arial" panose="020B0604020202020204" pitchFamily="34" charset="0"/>
              </a:rPr>
              <a:t> Mass Literacy Campaign</a:t>
            </a:r>
          </a:p>
          <a:p>
            <a:pPr marL="342900" indent="-342900" algn="just" eaLnBrk="1" fontAlgn="ctr" hangingPunct="1">
              <a:spcBef>
                <a:spcPts val="0"/>
              </a:spcBef>
              <a:spcAft>
                <a:spcPts val="0"/>
              </a:spcAft>
              <a:buFont typeface="Arial" pitchFamily="34" charset="0"/>
              <a:buChar char="•"/>
              <a:defRPr/>
            </a:pPr>
            <a:endParaRPr lang="en-US" sz="2000" b="1" dirty="0" smtClean="0">
              <a:latin typeface="+mn-lt"/>
              <a:cs typeface="Arial" panose="020B0604020202020204" pitchFamily="34" charset="0"/>
            </a:endParaRPr>
          </a:p>
          <a:p>
            <a:pPr marL="457200" indent="-457200" algn="just" eaLnBrk="1" fontAlgn="ctr" hangingPunct="1">
              <a:spcBef>
                <a:spcPts val="0"/>
              </a:spcBef>
              <a:spcAft>
                <a:spcPts val="0"/>
              </a:spcAft>
              <a:buFont typeface="Arial" pitchFamily="34" charset="0"/>
              <a:buChar char="•"/>
              <a:defRPr/>
            </a:pPr>
            <a:r>
              <a:rPr lang="en-US" sz="2000" b="1" dirty="0" smtClean="0">
                <a:latin typeface="+mn-lt"/>
                <a:cs typeface="Arial" panose="020B0604020202020204" pitchFamily="34" charset="0"/>
              </a:rPr>
              <a:t>In 2008: </a:t>
            </a:r>
            <a:r>
              <a:rPr lang="en-US" sz="2000" b="1" dirty="0" err="1" smtClean="0">
                <a:latin typeface="+mn-lt"/>
                <a:cs typeface="Arial" panose="020B0604020202020204" pitchFamily="34" charset="0"/>
              </a:rPr>
              <a:t>Mathe</a:t>
            </a:r>
            <a:r>
              <a:rPr lang="en-US" sz="2000" b="1" dirty="0" smtClean="0">
                <a:latin typeface="+mn-lt"/>
                <a:cs typeface="Arial" panose="020B0604020202020204" pitchFamily="34" charset="0"/>
              </a:rPr>
              <a:t> Report – NASCA and GETCA</a:t>
            </a:r>
          </a:p>
          <a:p>
            <a:pPr marL="457200" indent="-457200" algn="just" eaLnBrk="1" fontAlgn="ctr" hangingPunct="1">
              <a:spcBef>
                <a:spcPts val="0"/>
              </a:spcBef>
              <a:spcAft>
                <a:spcPts val="0"/>
              </a:spcAft>
              <a:buFont typeface="Arial" pitchFamily="34" charset="0"/>
              <a:buChar char="•"/>
              <a:defRPr/>
            </a:pPr>
            <a:endParaRPr lang="en-US" sz="2000" b="1" dirty="0" smtClean="0">
              <a:latin typeface="+mn-lt"/>
              <a:cs typeface="Arial" panose="020B0604020202020204" pitchFamily="34" charset="0"/>
            </a:endParaRPr>
          </a:p>
          <a:p>
            <a:pPr marL="457200" indent="-457200" algn="just" fontAlgn="ctr">
              <a:buFont typeface="Arial" pitchFamily="34" charset="0"/>
              <a:buChar char="•"/>
              <a:defRPr/>
            </a:pPr>
            <a:r>
              <a:rPr lang="en-US" sz="2000" b="1" dirty="0">
                <a:cs typeface="Arial" panose="020B0604020202020204" pitchFamily="34" charset="0"/>
              </a:rPr>
              <a:t>In 2009: The </a:t>
            </a:r>
            <a:r>
              <a:rPr lang="en-US" sz="2000" b="1" dirty="0" err="1">
                <a:cs typeface="Arial" panose="020B0604020202020204" pitchFamily="34" charset="0"/>
              </a:rPr>
              <a:t>Lolwana</a:t>
            </a:r>
            <a:r>
              <a:rPr lang="en-US" sz="2000" b="1" dirty="0">
                <a:cs typeface="Arial" panose="020B0604020202020204" pitchFamily="34" charset="0"/>
              </a:rPr>
              <a:t> Report – Conceptualization of a Post School Education </a:t>
            </a:r>
            <a:r>
              <a:rPr lang="en-US" sz="2000" b="1" dirty="0" smtClean="0">
                <a:cs typeface="Arial" panose="020B0604020202020204" pitchFamily="34" charset="0"/>
              </a:rPr>
              <a:t>System</a:t>
            </a:r>
          </a:p>
          <a:p>
            <a:pPr algn="just" fontAlgn="ctr">
              <a:defRPr/>
            </a:pPr>
            <a:endParaRPr lang="en-US" sz="2000" b="1" dirty="0">
              <a:cs typeface="Arial" panose="020B0604020202020204" pitchFamily="34" charset="0"/>
            </a:endParaRPr>
          </a:p>
          <a:p>
            <a:pPr marL="457200" indent="-457200" algn="just" eaLnBrk="1" fontAlgn="ctr" hangingPunct="1">
              <a:spcBef>
                <a:spcPts val="0"/>
              </a:spcBef>
              <a:spcAft>
                <a:spcPts val="0"/>
              </a:spcAft>
              <a:buFont typeface="Arial" pitchFamily="34" charset="0"/>
              <a:buChar char="•"/>
              <a:defRPr/>
            </a:pPr>
            <a:r>
              <a:rPr lang="en-US" sz="2000" b="1" dirty="0" smtClean="0">
                <a:latin typeface="+mn-lt"/>
                <a:cs typeface="Arial" panose="020B0604020202020204" pitchFamily="34" charset="0"/>
              </a:rPr>
              <a:t>In 2011: The </a:t>
            </a:r>
            <a:r>
              <a:rPr lang="en-US" sz="2000" b="1" dirty="0" err="1" smtClean="0">
                <a:latin typeface="+mn-lt"/>
                <a:cs typeface="Arial" panose="020B0604020202020204" pitchFamily="34" charset="0"/>
              </a:rPr>
              <a:t>Potgieter-Gqubule</a:t>
            </a:r>
            <a:r>
              <a:rPr lang="en-US" sz="2000" b="1" dirty="0" smtClean="0">
                <a:latin typeface="+mn-lt"/>
                <a:cs typeface="Arial" panose="020B0604020202020204" pitchFamily="34" charset="0"/>
              </a:rPr>
              <a:t> Report – Community Education and Training Concept</a:t>
            </a:r>
          </a:p>
          <a:p>
            <a:pPr marL="457200" indent="-457200" algn="just" eaLnBrk="1" fontAlgn="ctr" hangingPunct="1">
              <a:spcBef>
                <a:spcPts val="0"/>
              </a:spcBef>
              <a:spcAft>
                <a:spcPts val="0"/>
              </a:spcAft>
              <a:buFont typeface="Arial" pitchFamily="34" charset="0"/>
              <a:buChar char="•"/>
              <a:defRPr/>
            </a:pPr>
            <a:r>
              <a:rPr lang="en-US" sz="2000" b="1" dirty="0" smtClean="0">
                <a:latin typeface="+mn-lt"/>
                <a:cs typeface="Arial" panose="020B0604020202020204" pitchFamily="34" charset="0"/>
              </a:rPr>
              <a:t>In 2013: White Paper on Post School Education was published</a:t>
            </a:r>
          </a:p>
          <a:p>
            <a:pPr algn="just" eaLnBrk="1" fontAlgn="ctr" hangingPunct="1">
              <a:spcBef>
                <a:spcPts val="0"/>
              </a:spcBef>
              <a:spcAft>
                <a:spcPts val="0"/>
              </a:spcAft>
              <a:defRPr/>
            </a:pPr>
            <a:endParaRPr lang="en-US" sz="2000" b="1" dirty="0" smtClean="0">
              <a:latin typeface="+mn-lt"/>
              <a:cs typeface="Arial" panose="020B0604020202020204" pitchFamily="34" charset="0"/>
            </a:endParaRPr>
          </a:p>
          <a:p>
            <a:pPr algn="just" fontAlgn="ctr">
              <a:defRPr/>
            </a:pPr>
            <a:endParaRPr lang="en-US" sz="2000" b="1" dirty="0">
              <a:latin typeface="+mn-lt"/>
              <a:cs typeface="Arial" panose="020B0604020202020204" pitchFamily="34" charset="0"/>
            </a:endParaRPr>
          </a:p>
          <a:p>
            <a:pPr algn="just" eaLnBrk="1" fontAlgn="ctr" hangingPunct="1">
              <a:lnSpc>
                <a:spcPct val="70000"/>
              </a:lnSpc>
              <a:spcBef>
                <a:spcPts val="0"/>
              </a:spcBef>
              <a:spcAft>
                <a:spcPts val="0"/>
              </a:spcAft>
              <a:defRPr/>
            </a:pPr>
            <a:endParaRPr lang="en-US" sz="2000" b="1" dirty="0" smtClean="0">
              <a:latin typeface="+mn-lt"/>
              <a:cs typeface="Arial" panose="020B0604020202020204" pitchFamily="34" charset="0"/>
            </a:endParaRPr>
          </a:p>
          <a:p>
            <a:pPr algn="just" eaLnBrk="1" fontAlgn="ctr" hangingPunct="1">
              <a:lnSpc>
                <a:spcPct val="70000"/>
              </a:lnSpc>
              <a:spcBef>
                <a:spcPts val="0"/>
              </a:spcBef>
              <a:spcAft>
                <a:spcPts val="0"/>
              </a:spcAft>
              <a:defRPr/>
            </a:pPr>
            <a:endParaRPr lang="en-US" sz="2000" b="1" dirty="0" smtClean="0">
              <a:latin typeface="+mn-lt"/>
              <a:cs typeface="Arial" panose="020B0604020202020204" pitchFamily="34" charset="0"/>
            </a:endParaRPr>
          </a:p>
        </p:txBody>
      </p:sp>
    </p:spTree>
    <p:extLst>
      <p:ext uri="{BB962C8B-B14F-4D97-AF65-F5344CB8AC3E}">
        <p14:creationId xmlns:p14="http://schemas.microsoft.com/office/powerpoint/2010/main" val="37539453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73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381000" y="304800"/>
            <a:ext cx="8382000" cy="523875"/>
          </a:xfrm>
          <a:prstGeom prst="rect">
            <a:avLst/>
          </a:prstGeom>
          <a:solidFill>
            <a:srgbClr val="006600"/>
          </a:solidFill>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eaLnBrk="1" fontAlgn="auto" hangingPunct="1">
              <a:spcBef>
                <a:spcPts val="0"/>
              </a:spcBef>
              <a:spcAft>
                <a:spcPts val="0"/>
              </a:spcAft>
              <a:defRPr/>
            </a:pPr>
            <a:r>
              <a:rPr lang="en-US" sz="2800" b="1" dirty="0" smtClean="0">
                <a:cs typeface="Calibri" pitchFamily="34" charset="0"/>
              </a:rPr>
              <a:t>HISTORICAL PERSPECTIVE</a:t>
            </a:r>
            <a:endParaRPr lang="en-ZA" sz="2800" b="1" dirty="0">
              <a:cs typeface="Calibri" pitchFamily="34" charset="0"/>
            </a:endParaRPr>
          </a:p>
        </p:txBody>
      </p:sp>
      <p:sp>
        <p:nvSpPr>
          <p:cNvPr id="9220" name="Slide Number Placeholder 7"/>
          <p:cNvSpPr>
            <a:spLocks noGrp="1"/>
          </p:cNvSpPr>
          <p:nvPr>
            <p:ph type="sldNum" sz="quarter" idx="12"/>
          </p:nvPr>
        </p:nvSpPr>
        <p:spPr bwMode="auto">
          <a:xfrm>
            <a:off x="6786563" y="65246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83D2C69A-1959-4520-B62A-95490899FB72}" type="slidenum">
              <a:rPr lang="en-US" altLang="en-US" sz="1400" b="1"/>
              <a:pPr>
                <a:spcBef>
                  <a:spcPct val="0"/>
                </a:spcBef>
                <a:buFontTx/>
                <a:buNone/>
              </a:pPr>
              <a:t>3</a:t>
            </a:fld>
            <a:endParaRPr lang="en-US" altLang="en-US" sz="1400" b="1" dirty="0"/>
          </a:p>
        </p:txBody>
      </p:sp>
      <p:sp>
        <p:nvSpPr>
          <p:cNvPr id="8" name="TextBox 7"/>
          <p:cNvSpPr txBox="1"/>
          <p:nvPr/>
        </p:nvSpPr>
        <p:spPr>
          <a:xfrm>
            <a:off x="304800" y="1066800"/>
            <a:ext cx="8534400" cy="5139869"/>
          </a:xfrm>
          <a:prstGeom prst="rect">
            <a:avLst/>
          </a:prstGeom>
          <a:noFill/>
        </p:spPr>
        <p:txBody>
          <a:bodyPr wrap="square">
            <a:spAutoFit/>
          </a:bodyPr>
          <a:lstStyle/>
          <a:p>
            <a:pPr marL="457200" indent="-457200" algn="just" eaLnBrk="1" fontAlgn="ctr" hangingPunct="1">
              <a:spcBef>
                <a:spcPts val="0"/>
              </a:spcBef>
              <a:spcAft>
                <a:spcPts val="0"/>
              </a:spcAft>
              <a:buAutoNum type="arabicPeriod"/>
              <a:defRPr/>
            </a:pPr>
            <a:r>
              <a:rPr lang="en-US" sz="2000" b="1" dirty="0" smtClean="0">
                <a:latin typeface="+mn-lt"/>
                <a:cs typeface="Arial" panose="020B0604020202020204" pitchFamily="34" charset="0"/>
              </a:rPr>
              <a:t>In 2009 the President established the DHET and the DBE respectively</a:t>
            </a:r>
          </a:p>
          <a:p>
            <a:pPr marL="457200" indent="-457200" algn="just" eaLnBrk="1" fontAlgn="ctr" hangingPunct="1">
              <a:spcBef>
                <a:spcPts val="0"/>
              </a:spcBef>
              <a:spcAft>
                <a:spcPts val="0"/>
              </a:spcAft>
              <a:buAutoNum type="arabicPeriod"/>
              <a:defRPr/>
            </a:pPr>
            <a:endParaRPr lang="en-US" sz="2000" b="1" dirty="0" smtClean="0">
              <a:latin typeface="+mn-lt"/>
              <a:cs typeface="Arial" panose="020B0604020202020204" pitchFamily="34" charset="0"/>
            </a:endParaRPr>
          </a:p>
          <a:p>
            <a:pPr marL="457200" indent="-457200" algn="just" eaLnBrk="1" fontAlgn="ctr" hangingPunct="1">
              <a:spcBef>
                <a:spcPts val="0"/>
              </a:spcBef>
              <a:spcAft>
                <a:spcPts val="0"/>
              </a:spcAft>
              <a:buAutoNum type="arabicPeriod"/>
              <a:defRPr/>
            </a:pPr>
            <a:r>
              <a:rPr lang="en-US" sz="2000" b="1" dirty="0" smtClean="0">
                <a:latin typeface="+mn-lt"/>
                <a:cs typeface="Arial" panose="020B0604020202020204" pitchFamily="34" charset="0"/>
              </a:rPr>
              <a:t>The DoE was then abolished</a:t>
            </a:r>
          </a:p>
          <a:p>
            <a:pPr marL="457200" indent="-457200" algn="just" eaLnBrk="1" fontAlgn="ctr" hangingPunct="1">
              <a:spcBef>
                <a:spcPts val="0"/>
              </a:spcBef>
              <a:spcAft>
                <a:spcPts val="0"/>
              </a:spcAft>
              <a:buAutoNum type="arabicPeriod"/>
              <a:defRPr/>
            </a:pPr>
            <a:endParaRPr lang="en-US" sz="2000" b="1" dirty="0">
              <a:latin typeface="+mn-lt"/>
              <a:cs typeface="Arial" panose="020B0604020202020204" pitchFamily="34" charset="0"/>
            </a:endParaRPr>
          </a:p>
          <a:p>
            <a:pPr marL="457200" indent="-457200" algn="just" eaLnBrk="1" fontAlgn="ctr" hangingPunct="1">
              <a:spcBef>
                <a:spcPts val="0"/>
              </a:spcBef>
              <a:spcAft>
                <a:spcPts val="0"/>
              </a:spcAft>
              <a:buAutoNum type="arabicPeriod"/>
              <a:defRPr/>
            </a:pPr>
            <a:r>
              <a:rPr lang="en-US" sz="2000" b="1" dirty="0" smtClean="0">
                <a:latin typeface="+mn-lt"/>
                <a:cs typeface="Arial" panose="020B0604020202020204" pitchFamily="34" charset="0"/>
              </a:rPr>
              <a:t>In July 2009, the Administration of the ABET and FET Acts were transferred to the Minister of Higher Education and Training</a:t>
            </a:r>
          </a:p>
          <a:p>
            <a:pPr marL="457200" indent="-457200" algn="just" eaLnBrk="1" fontAlgn="ctr" hangingPunct="1">
              <a:spcBef>
                <a:spcPts val="0"/>
              </a:spcBef>
              <a:spcAft>
                <a:spcPts val="0"/>
              </a:spcAft>
              <a:buAutoNum type="arabicPeriod"/>
              <a:defRPr/>
            </a:pPr>
            <a:endParaRPr lang="en-US" sz="2000" b="1" dirty="0">
              <a:latin typeface="+mn-lt"/>
              <a:cs typeface="Arial" panose="020B0604020202020204" pitchFamily="34" charset="0"/>
            </a:endParaRPr>
          </a:p>
          <a:p>
            <a:pPr marL="457200" indent="-457200" algn="just" eaLnBrk="1" fontAlgn="ctr" hangingPunct="1">
              <a:spcBef>
                <a:spcPts val="0"/>
              </a:spcBef>
              <a:spcAft>
                <a:spcPts val="0"/>
              </a:spcAft>
              <a:buAutoNum type="arabicPeriod"/>
              <a:defRPr/>
            </a:pPr>
            <a:r>
              <a:rPr lang="en-US" sz="2000" b="1" dirty="0" smtClean="0">
                <a:latin typeface="+mn-lt"/>
                <a:cs typeface="Arial" panose="020B0604020202020204" pitchFamily="34" charset="0"/>
              </a:rPr>
              <a:t>In April 2011, the Minister appointed a Task Team on Community Education and Training to recommend a distinct, unique and more effective alternative </a:t>
            </a:r>
            <a:r>
              <a:rPr lang="en-US" sz="2000" b="1" dirty="0" smtClean="0">
                <a:cs typeface="Arial" panose="020B0604020202020204" pitchFamily="34" charset="0"/>
              </a:rPr>
              <a:t>I</a:t>
            </a:r>
            <a:r>
              <a:rPr lang="en-US" sz="2000" b="1" dirty="0" smtClean="0">
                <a:latin typeface="+mn-lt"/>
                <a:cs typeface="Arial" panose="020B0604020202020204" pitchFamily="34" charset="0"/>
              </a:rPr>
              <a:t>nstitutional Model to address the education and training needs of adults and out of school youth.</a:t>
            </a:r>
          </a:p>
          <a:p>
            <a:pPr algn="just" eaLnBrk="1" fontAlgn="ctr" hangingPunct="1">
              <a:spcBef>
                <a:spcPts val="0"/>
              </a:spcBef>
              <a:spcAft>
                <a:spcPts val="0"/>
              </a:spcAft>
              <a:defRPr/>
            </a:pPr>
            <a:endParaRPr lang="en-US" sz="2000" b="1" dirty="0" smtClean="0">
              <a:latin typeface="+mn-lt"/>
              <a:cs typeface="Arial" panose="020B0604020202020204" pitchFamily="34" charset="0"/>
            </a:endParaRPr>
          </a:p>
          <a:p>
            <a:pPr algn="just" eaLnBrk="1" fontAlgn="ctr" hangingPunct="1">
              <a:spcBef>
                <a:spcPts val="0"/>
              </a:spcBef>
              <a:spcAft>
                <a:spcPts val="0"/>
              </a:spcAft>
              <a:defRPr/>
            </a:pPr>
            <a:r>
              <a:rPr lang="en-US" sz="2000" b="1" dirty="0" smtClean="0">
                <a:latin typeface="+mn-lt"/>
                <a:cs typeface="Arial" panose="020B0604020202020204" pitchFamily="34" charset="0"/>
              </a:rPr>
              <a:t>5.    The motivation was to conceptualize a workable institutional model for</a:t>
            </a:r>
          </a:p>
          <a:p>
            <a:pPr algn="just" fontAlgn="ctr">
              <a:defRPr/>
            </a:pPr>
            <a:r>
              <a:rPr lang="en-US" sz="2000" b="1" dirty="0" smtClean="0">
                <a:cs typeface="Arial" panose="020B0604020202020204" pitchFamily="34" charset="0"/>
              </a:rPr>
              <a:t>        community </a:t>
            </a:r>
            <a:r>
              <a:rPr lang="en-US" sz="2000" b="1" dirty="0">
                <a:cs typeface="Arial" panose="020B0604020202020204" pitchFamily="34" charset="0"/>
              </a:rPr>
              <a:t>education and </a:t>
            </a:r>
            <a:r>
              <a:rPr lang="en-US" sz="2000" b="1" dirty="0" smtClean="0">
                <a:cs typeface="Arial" panose="020B0604020202020204" pitchFamily="34" charset="0"/>
              </a:rPr>
              <a:t>training</a:t>
            </a:r>
          </a:p>
          <a:p>
            <a:pPr algn="just" fontAlgn="ctr">
              <a:defRPr/>
            </a:pPr>
            <a:endParaRPr lang="en-US" sz="2000" b="1" dirty="0">
              <a:latin typeface="+mn-lt"/>
              <a:cs typeface="Arial" panose="020B0604020202020204" pitchFamily="34" charset="0"/>
            </a:endParaRPr>
          </a:p>
          <a:p>
            <a:pPr algn="just" eaLnBrk="1" fontAlgn="ctr" hangingPunct="1">
              <a:lnSpc>
                <a:spcPct val="70000"/>
              </a:lnSpc>
              <a:spcBef>
                <a:spcPts val="0"/>
              </a:spcBef>
              <a:spcAft>
                <a:spcPts val="0"/>
              </a:spcAft>
              <a:defRPr/>
            </a:pPr>
            <a:endParaRPr lang="en-US" sz="2000" b="1" dirty="0" smtClean="0">
              <a:latin typeface="+mn-lt"/>
              <a:cs typeface="Arial" panose="020B0604020202020204" pitchFamily="34" charset="0"/>
            </a:endParaRPr>
          </a:p>
          <a:p>
            <a:pPr algn="just" eaLnBrk="1" fontAlgn="ctr" hangingPunct="1">
              <a:lnSpc>
                <a:spcPct val="70000"/>
              </a:lnSpc>
              <a:spcBef>
                <a:spcPts val="0"/>
              </a:spcBef>
              <a:spcAft>
                <a:spcPts val="0"/>
              </a:spcAft>
              <a:defRPr/>
            </a:pPr>
            <a:endParaRPr lang="en-US" sz="2000" b="1" dirty="0" smtClean="0">
              <a:latin typeface="+mn-lt"/>
              <a:cs typeface="Arial" panose="020B0604020202020204" pitchFamily="34" charset="0"/>
            </a:endParaRPr>
          </a:p>
        </p:txBody>
      </p:sp>
    </p:spTree>
    <p:extLst>
      <p:ext uri="{BB962C8B-B14F-4D97-AF65-F5344CB8AC3E}">
        <p14:creationId xmlns:p14="http://schemas.microsoft.com/office/powerpoint/2010/main" val="782711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73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381000" y="304800"/>
            <a:ext cx="8382000" cy="523875"/>
          </a:xfrm>
          <a:prstGeom prst="rect">
            <a:avLst/>
          </a:prstGeom>
          <a:solidFill>
            <a:srgbClr val="006600"/>
          </a:solidFill>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eaLnBrk="1" fontAlgn="auto" hangingPunct="1">
              <a:spcBef>
                <a:spcPts val="0"/>
              </a:spcBef>
              <a:spcAft>
                <a:spcPts val="0"/>
              </a:spcAft>
              <a:defRPr/>
            </a:pPr>
            <a:r>
              <a:rPr lang="en-US" sz="2800" b="1" dirty="0" smtClean="0">
                <a:cs typeface="Calibri" pitchFamily="34" charset="0"/>
              </a:rPr>
              <a:t>HISTORICAL PERSPECTIVE</a:t>
            </a:r>
            <a:endParaRPr lang="en-ZA" sz="2800" b="1" dirty="0">
              <a:cs typeface="Calibri" pitchFamily="34" charset="0"/>
            </a:endParaRPr>
          </a:p>
        </p:txBody>
      </p:sp>
      <p:sp>
        <p:nvSpPr>
          <p:cNvPr id="9220" name="Slide Number Placeholder 7"/>
          <p:cNvSpPr>
            <a:spLocks noGrp="1"/>
          </p:cNvSpPr>
          <p:nvPr>
            <p:ph type="sldNum" sz="quarter" idx="12"/>
          </p:nvPr>
        </p:nvSpPr>
        <p:spPr bwMode="auto">
          <a:xfrm>
            <a:off x="6786563" y="65246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83D2C69A-1959-4520-B62A-95490899FB72}" type="slidenum">
              <a:rPr lang="en-US" altLang="en-US" sz="1400" b="1"/>
              <a:pPr>
                <a:spcBef>
                  <a:spcPct val="0"/>
                </a:spcBef>
                <a:buFontTx/>
                <a:buNone/>
              </a:pPr>
              <a:t>4</a:t>
            </a:fld>
            <a:endParaRPr lang="en-US" altLang="en-US" sz="1400" b="1" dirty="0"/>
          </a:p>
        </p:txBody>
      </p:sp>
      <p:sp>
        <p:nvSpPr>
          <p:cNvPr id="8" name="TextBox 7"/>
          <p:cNvSpPr txBox="1"/>
          <p:nvPr/>
        </p:nvSpPr>
        <p:spPr>
          <a:xfrm>
            <a:off x="304800" y="1066800"/>
            <a:ext cx="8534400" cy="2985433"/>
          </a:xfrm>
          <a:prstGeom prst="rect">
            <a:avLst/>
          </a:prstGeom>
          <a:noFill/>
        </p:spPr>
        <p:txBody>
          <a:bodyPr wrap="square">
            <a:spAutoFit/>
          </a:bodyPr>
          <a:lstStyle/>
          <a:p>
            <a:pPr algn="just" fontAlgn="ctr">
              <a:defRPr/>
            </a:pPr>
            <a:endParaRPr lang="en-US" sz="2000" b="1" dirty="0">
              <a:latin typeface="+mn-lt"/>
              <a:cs typeface="Arial" panose="020B0604020202020204" pitchFamily="34" charset="0"/>
            </a:endParaRPr>
          </a:p>
          <a:p>
            <a:pPr marL="457200" indent="-457200" algn="just" eaLnBrk="1" fontAlgn="ctr" hangingPunct="1">
              <a:spcBef>
                <a:spcPts val="0"/>
              </a:spcBef>
              <a:spcAft>
                <a:spcPts val="0"/>
              </a:spcAft>
              <a:buAutoNum type="arabicPeriod" startAt="6"/>
              <a:defRPr/>
            </a:pPr>
            <a:r>
              <a:rPr lang="en-US" sz="2000" b="1" dirty="0" smtClean="0">
                <a:cs typeface="Arial" panose="020B0604020202020204" pitchFamily="34" charset="0"/>
              </a:rPr>
              <a:t>In creating a distinct identity the following had to be considered:</a:t>
            </a:r>
          </a:p>
          <a:p>
            <a:pPr marL="457200" indent="-457200" algn="just" eaLnBrk="1" fontAlgn="ctr" hangingPunct="1">
              <a:spcBef>
                <a:spcPts val="0"/>
              </a:spcBef>
              <a:spcAft>
                <a:spcPts val="0"/>
              </a:spcAft>
              <a:buFont typeface="Wingdings" pitchFamily="2" charset="2"/>
              <a:buChar char="v"/>
              <a:defRPr/>
            </a:pPr>
            <a:r>
              <a:rPr lang="en-US" sz="2000" b="1" dirty="0" smtClean="0">
                <a:latin typeface="+mn-lt"/>
                <a:cs typeface="Arial" panose="020B0604020202020204" pitchFamily="34" charset="0"/>
              </a:rPr>
              <a:t>The ethos and mission of the institution</a:t>
            </a:r>
          </a:p>
          <a:p>
            <a:pPr marL="457200" indent="-457200" algn="just" eaLnBrk="1" fontAlgn="ctr" hangingPunct="1">
              <a:spcBef>
                <a:spcPts val="0"/>
              </a:spcBef>
              <a:spcAft>
                <a:spcPts val="0"/>
              </a:spcAft>
              <a:buFont typeface="Wingdings" pitchFamily="2" charset="2"/>
              <a:buChar char="v"/>
              <a:defRPr/>
            </a:pPr>
            <a:r>
              <a:rPr lang="en-US" sz="2000" b="1" dirty="0" smtClean="0">
                <a:cs typeface="Arial" panose="020B0604020202020204" pitchFamily="34" charset="0"/>
              </a:rPr>
              <a:t>The diversity of programme offerings</a:t>
            </a:r>
          </a:p>
          <a:p>
            <a:pPr marL="457200" indent="-457200" algn="just" eaLnBrk="1" fontAlgn="ctr" hangingPunct="1">
              <a:spcBef>
                <a:spcPts val="0"/>
              </a:spcBef>
              <a:spcAft>
                <a:spcPts val="0"/>
              </a:spcAft>
              <a:buFont typeface="Wingdings" pitchFamily="2" charset="2"/>
              <a:buChar char="v"/>
              <a:defRPr/>
            </a:pPr>
            <a:r>
              <a:rPr lang="en-US" sz="2000" b="1" dirty="0" smtClean="0">
                <a:latin typeface="+mn-lt"/>
                <a:cs typeface="Arial" panose="020B0604020202020204" pitchFamily="34" charset="0"/>
              </a:rPr>
              <a:t>Strong articulation with existing institutions</a:t>
            </a:r>
          </a:p>
          <a:p>
            <a:pPr marL="457200" indent="-457200" algn="just" eaLnBrk="1" fontAlgn="ctr" hangingPunct="1">
              <a:spcBef>
                <a:spcPts val="0"/>
              </a:spcBef>
              <a:spcAft>
                <a:spcPts val="0"/>
              </a:spcAft>
              <a:buFont typeface="Wingdings" pitchFamily="2" charset="2"/>
              <a:buChar char="v"/>
              <a:defRPr/>
            </a:pPr>
            <a:r>
              <a:rPr lang="en-US" sz="2000" b="1" dirty="0" smtClean="0">
                <a:cs typeface="Arial" panose="020B0604020202020204" pitchFamily="34" charset="0"/>
              </a:rPr>
              <a:t>Service to the community</a:t>
            </a:r>
          </a:p>
          <a:p>
            <a:pPr marL="457200" indent="-457200" algn="just" eaLnBrk="1" fontAlgn="ctr" hangingPunct="1">
              <a:spcBef>
                <a:spcPts val="0"/>
              </a:spcBef>
              <a:spcAft>
                <a:spcPts val="0"/>
              </a:spcAft>
              <a:buFont typeface="Wingdings" pitchFamily="2" charset="2"/>
              <a:buChar char="v"/>
              <a:defRPr/>
            </a:pPr>
            <a:r>
              <a:rPr lang="en-US" sz="2000" b="1" dirty="0" smtClean="0">
                <a:latin typeface="+mn-lt"/>
                <a:cs typeface="Arial" panose="020B0604020202020204" pitchFamily="34" charset="0"/>
              </a:rPr>
              <a:t>Collaboration with business and industry</a:t>
            </a:r>
          </a:p>
          <a:p>
            <a:pPr marL="457200" indent="-457200" algn="just" eaLnBrk="1" fontAlgn="ctr" hangingPunct="1">
              <a:spcBef>
                <a:spcPts val="0"/>
              </a:spcBef>
              <a:spcAft>
                <a:spcPts val="0"/>
              </a:spcAft>
              <a:buFont typeface="Wingdings" pitchFamily="2" charset="2"/>
              <a:buChar char="v"/>
              <a:defRPr/>
            </a:pPr>
            <a:r>
              <a:rPr lang="en-US" sz="2000" b="1" dirty="0" smtClean="0">
                <a:cs typeface="Arial" panose="020B0604020202020204" pitchFamily="34" charset="0"/>
              </a:rPr>
              <a:t>Life-long learning opportunities</a:t>
            </a:r>
            <a:endParaRPr lang="en-US" sz="2000" b="1" dirty="0" smtClean="0">
              <a:latin typeface="+mn-lt"/>
              <a:cs typeface="Arial" panose="020B0604020202020204" pitchFamily="34" charset="0"/>
            </a:endParaRPr>
          </a:p>
          <a:p>
            <a:pPr algn="just" eaLnBrk="1" fontAlgn="ctr" hangingPunct="1">
              <a:lnSpc>
                <a:spcPct val="70000"/>
              </a:lnSpc>
              <a:spcBef>
                <a:spcPts val="0"/>
              </a:spcBef>
              <a:spcAft>
                <a:spcPts val="0"/>
              </a:spcAft>
              <a:defRPr/>
            </a:pPr>
            <a:endParaRPr lang="en-US" sz="2000" b="1" dirty="0" smtClean="0">
              <a:latin typeface="+mn-lt"/>
              <a:cs typeface="Arial" panose="020B0604020202020204" pitchFamily="34" charset="0"/>
            </a:endParaRPr>
          </a:p>
          <a:p>
            <a:pPr algn="just" eaLnBrk="1" fontAlgn="ctr" hangingPunct="1">
              <a:lnSpc>
                <a:spcPct val="70000"/>
              </a:lnSpc>
              <a:spcBef>
                <a:spcPts val="0"/>
              </a:spcBef>
              <a:spcAft>
                <a:spcPts val="0"/>
              </a:spcAft>
              <a:defRPr/>
            </a:pPr>
            <a:endParaRPr lang="en-US" sz="2000" b="1" dirty="0" smtClean="0">
              <a:latin typeface="+mn-lt"/>
              <a:cs typeface="Arial" panose="020B0604020202020204" pitchFamily="34" charset="0"/>
            </a:endParaRPr>
          </a:p>
        </p:txBody>
      </p:sp>
    </p:spTree>
    <p:extLst>
      <p:ext uri="{BB962C8B-B14F-4D97-AF65-F5344CB8AC3E}">
        <p14:creationId xmlns:p14="http://schemas.microsoft.com/office/powerpoint/2010/main" val="28810589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73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381000" y="304800"/>
            <a:ext cx="8382000" cy="523875"/>
          </a:xfrm>
          <a:prstGeom prst="rect">
            <a:avLst/>
          </a:prstGeom>
          <a:solidFill>
            <a:srgbClr val="006600"/>
          </a:solidFill>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eaLnBrk="1" fontAlgn="auto" hangingPunct="1">
              <a:spcBef>
                <a:spcPts val="0"/>
              </a:spcBef>
              <a:spcAft>
                <a:spcPts val="0"/>
              </a:spcAft>
              <a:defRPr/>
            </a:pPr>
            <a:r>
              <a:rPr lang="en-US" sz="2800" b="1" dirty="0" smtClean="0">
                <a:cs typeface="Calibri" pitchFamily="34" charset="0"/>
              </a:rPr>
              <a:t>HISTORICAL PERSPECTIVE</a:t>
            </a:r>
            <a:endParaRPr lang="en-ZA" sz="2800" b="1" dirty="0">
              <a:cs typeface="Calibri" pitchFamily="34" charset="0"/>
            </a:endParaRPr>
          </a:p>
        </p:txBody>
      </p:sp>
      <p:sp>
        <p:nvSpPr>
          <p:cNvPr id="9220" name="Slide Number Placeholder 7"/>
          <p:cNvSpPr>
            <a:spLocks noGrp="1"/>
          </p:cNvSpPr>
          <p:nvPr>
            <p:ph type="sldNum" sz="quarter" idx="12"/>
          </p:nvPr>
        </p:nvSpPr>
        <p:spPr bwMode="auto">
          <a:xfrm>
            <a:off x="6786563" y="65246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83D2C69A-1959-4520-B62A-95490899FB72}" type="slidenum">
              <a:rPr lang="en-US" altLang="en-US" sz="1400" b="1"/>
              <a:pPr>
                <a:spcBef>
                  <a:spcPct val="0"/>
                </a:spcBef>
                <a:buFontTx/>
                <a:buNone/>
              </a:pPr>
              <a:t>5</a:t>
            </a:fld>
            <a:endParaRPr lang="en-US" altLang="en-US" sz="1400" b="1" dirty="0"/>
          </a:p>
        </p:txBody>
      </p:sp>
      <p:sp>
        <p:nvSpPr>
          <p:cNvPr id="8" name="TextBox 7"/>
          <p:cNvSpPr txBox="1"/>
          <p:nvPr/>
        </p:nvSpPr>
        <p:spPr>
          <a:xfrm>
            <a:off x="304800" y="1066800"/>
            <a:ext cx="8534400" cy="5232202"/>
          </a:xfrm>
          <a:prstGeom prst="rect">
            <a:avLst/>
          </a:prstGeom>
          <a:noFill/>
        </p:spPr>
        <p:txBody>
          <a:bodyPr wrap="square">
            <a:spAutoFit/>
          </a:bodyPr>
          <a:lstStyle/>
          <a:p>
            <a:pPr marL="457200" indent="-457200" algn="just" eaLnBrk="1" fontAlgn="ctr" hangingPunct="1">
              <a:spcBef>
                <a:spcPts val="0"/>
              </a:spcBef>
              <a:spcAft>
                <a:spcPts val="0"/>
              </a:spcAft>
              <a:buAutoNum type="arabicPeriod"/>
              <a:defRPr/>
            </a:pPr>
            <a:r>
              <a:rPr lang="en-US" sz="2000" b="1" dirty="0" smtClean="0">
                <a:latin typeface="+mn-lt"/>
                <a:cs typeface="Arial" panose="020B0604020202020204" pitchFamily="34" charset="0"/>
              </a:rPr>
              <a:t>The task team proposed Community Learning Centres and Community Colleges as the institutional type to address the needs of adults and out of school youth for the provision of literacy, basic and secondary education, vocational and occupational programmes</a:t>
            </a:r>
          </a:p>
          <a:p>
            <a:pPr marL="457200" indent="-457200" algn="just" eaLnBrk="1" fontAlgn="ctr" hangingPunct="1">
              <a:spcBef>
                <a:spcPts val="0"/>
              </a:spcBef>
              <a:spcAft>
                <a:spcPts val="0"/>
              </a:spcAft>
              <a:buAutoNum type="arabicPeriod"/>
              <a:defRPr/>
            </a:pPr>
            <a:endParaRPr lang="en-US" sz="2000" b="1" dirty="0">
              <a:latin typeface="+mn-lt"/>
              <a:cs typeface="Arial" panose="020B0604020202020204" pitchFamily="34" charset="0"/>
            </a:endParaRPr>
          </a:p>
          <a:p>
            <a:pPr marL="457200" indent="-457200" algn="just" eaLnBrk="1" fontAlgn="ctr" hangingPunct="1">
              <a:spcBef>
                <a:spcPts val="0"/>
              </a:spcBef>
              <a:spcAft>
                <a:spcPts val="0"/>
              </a:spcAft>
              <a:buAutoNum type="arabicPeriod"/>
              <a:defRPr/>
            </a:pPr>
            <a:r>
              <a:rPr lang="en-US" sz="2000" b="1" dirty="0" smtClean="0">
                <a:latin typeface="+mn-lt"/>
                <a:cs typeface="Arial" panose="020B0604020202020204" pitchFamily="34" charset="0"/>
              </a:rPr>
              <a:t>The task team proposed that CLCs be nationally coordinated and linked to a nearby Community College</a:t>
            </a:r>
          </a:p>
          <a:p>
            <a:pPr marL="457200" indent="-457200" algn="just" eaLnBrk="1" fontAlgn="ctr" hangingPunct="1">
              <a:spcBef>
                <a:spcPts val="0"/>
              </a:spcBef>
              <a:spcAft>
                <a:spcPts val="0"/>
              </a:spcAft>
              <a:buAutoNum type="arabicPeriod"/>
              <a:defRPr/>
            </a:pPr>
            <a:endParaRPr lang="en-US" sz="2000" b="1" dirty="0">
              <a:latin typeface="+mn-lt"/>
              <a:cs typeface="Arial" panose="020B0604020202020204" pitchFamily="34" charset="0"/>
            </a:endParaRPr>
          </a:p>
          <a:p>
            <a:pPr marL="457200" indent="-457200" algn="just" eaLnBrk="1" fontAlgn="ctr" hangingPunct="1">
              <a:spcBef>
                <a:spcPts val="0"/>
              </a:spcBef>
              <a:spcAft>
                <a:spcPts val="0"/>
              </a:spcAft>
              <a:buAutoNum type="arabicPeriod"/>
              <a:defRPr/>
            </a:pPr>
            <a:r>
              <a:rPr lang="en-US" sz="2000" b="1" dirty="0" smtClean="0">
                <a:latin typeface="+mn-lt"/>
                <a:cs typeface="Arial" panose="020B0604020202020204" pitchFamily="34" charset="0"/>
              </a:rPr>
              <a:t>The ideal was that the model of CLCs and CCs should built on the experience of the PALCs</a:t>
            </a:r>
          </a:p>
          <a:p>
            <a:pPr marL="457200" indent="-457200" algn="just" eaLnBrk="1" fontAlgn="ctr" hangingPunct="1">
              <a:spcBef>
                <a:spcPts val="0"/>
              </a:spcBef>
              <a:spcAft>
                <a:spcPts val="0"/>
              </a:spcAft>
              <a:buAutoNum type="arabicPeriod"/>
              <a:defRPr/>
            </a:pPr>
            <a:endParaRPr lang="en-US" sz="2000" b="1" dirty="0">
              <a:latin typeface="+mn-lt"/>
              <a:cs typeface="Arial" panose="020B0604020202020204" pitchFamily="34" charset="0"/>
            </a:endParaRPr>
          </a:p>
          <a:p>
            <a:pPr marL="457200" indent="-457200" algn="just" eaLnBrk="1" fontAlgn="ctr" hangingPunct="1">
              <a:spcBef>
                <a:spcPts val="0"/>
              </a:spcBef>
              <a:spcAft>
                <a:spcPts val="0"/>
              </a:spcAft>
              <a:buAutoNum type="arabicPeriod"/>
              <a:defRPr/>
            </a:pPr>
            <a:r>
              <a:rPr lang="en-US" sz="2000" b="1" dirty="0" smtClean="0">
                <a:latin typeface="+mn-lt"/>
                <a:cs typeface="Arial" panose="020B0604020202020204" pitchFamily="34" charset="0"/>
              </a:rPr>
              <a:t>In April 2015, the Community Education and Training function became the exclusive responsibility of the DHET.</a:t>
            </a:r>
          </a:p>
          <a:p>
            <a:pPr algn="just" eaLnBrk="1" fontAlgn="ctr" hangingPunct="1">
              <a:spcBef>
                <a:spcPts val="0"/>
              </a:spcBef>
              <a:spcAft>
                <a:spcPts val="0"/>
              </a:spcAft>
              <a:defRPr/>
            </a:pPr>
            <a:endParaRPr lang="en-US" sz="2000" b="1" dirty="0" smtClean="0">
              <a:latin typeface="+mn-lt"/>
              <a:cs typeface="Arial" panose="020B0604020202020204" pitchFamily="34" charset="0"/>
            </a:endParaRPr>
          </a:p>
          <a:p>
            <a:pPr algn="just" eaLnBrk="1" fontAlgn="ctr" hangingPunct="1">
              <a:spcBef>
                <a:spcPts val="0"/>
              </a:spcBef>
              <a:spcAft>
                <a:spcPts val="0"/>
              </a:spcAft>
              <a:defRPr/>
            </a:pPr>
            <a:r>
              <a:rPr lang="en-US" sz="2000" b="1" dirty="0" smtClean="0">
                <a:latin typeface="+mn-lt"/>
                <a:cs typeface="Arial" panose="020B0604020202020204" pitchFamily="34" charset="0"/>
              </a:rPr>
              <a:t>5. </a:t>
            </a:r>
            <a:r>
              <a:rPr lang="en-US" sz="2000" b="1" dirty="0">
                <a:cs typeface="Arial" panose="020B0604020202020204" pitchFamily="34" charset="0"/>
              </a:rPr>
              <a:t> </a:t>
            </a:r>
            <a:r>
              <a:rPr lang="en-US" sz="2000" b="1" dirty="0" smtClean="0">
                <a:cs typeface="Arial" panose="020B0604020202020204" pitchFamily="34" charset="0"/>
              </a:rPr>
              <a:t> </a:t>
            </a:r>
            <a:r>
              <a:rPr lang="en-US" sz="2000" b="1" dirty="0" smtClean="0">
                <a:latin typeface="+mn-lt"/>
                <a:cs typeface="Arial" panose="020B0604020202020204" pitchFamily="34" charset="0"/>
              </a:rPr>
              <a:t>The Minister then established 9 CETCs </a:t>
            </a:r>
            <a:r>
              <a:rPr lang="en-US" sz="2000" b="1" dirty="0" smtClean="0">
                <a:cs typeface="Arial" panose="020B0604020202020204" pitchFamily="34" charset="0"/>
              </a:rPr>
              <a:t>Administrative Hubs</a:t>
            </a:r>
          </a:p>
          <a:p>
            <a:pPr algn="just" fontAlgn="ctr">
              <a:defRPr/>
            </a:pPr>
            <a:endParaRPr lang="en-US" sz="2000" b="1" dirty="0">
              <a:latin typeface="+mn-lt"/>
              <a:cs typeface="Arial" panose="020B0604020202020204" pitchFamily="34" charset="0"/>
            </a:endParaRPr>
          </a:p>
          <a:p>
            <a:pPr algn="just" eaLnBrk="1" fontAlgn="ctr" hangingPunct="1">
              <a:lnSpc>
                <a:spcPct val="70000"/>
              </a:lnSpc>
              <a:spcBef>
                <a:spcPts val="0"/>
              </a:spcBef>
              <a:spcAft>
                <a:spcPts val="0"/>
              </a:spcAft>
              <a:defRPr/>
            </a:pPr>
            <a:endParaRPr lang="en-US" sz="2000" b="1" dirty="0" smtClean="0">
              <a:latin typeface="+mn-lt"/>
              <a:cs typeface="Arial" panose="020B0604020202020204" pitchFamily="34" charset="0"/>
            </a:endParaRPr>
          </a:p>
        </p:txBody>
      </p:sp>
    </p:spTree>
    <p:extLst>
      <p:ext uri="{BB962C8B-B14F-4D97-AF65-F5344CB8AC3E}">
        <p14:creationId xmlns:p14="http://schemas.microsoft.com/office/powerpoint/2010/main" val="18872293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73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381000" y="304800"/>
            <a:ext cx="8382000" cy="523875"/>
          </a:xfrm>
          <a:prstGeom prst="rect">
            <a:avLst/>
          </a:prstGeom>
          <a:solidFill>
            <a:srgbClr val="006600"/>
          </a:solidFill>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eaLnBrk="1" fontAlgn="auto" hangingPunct="1">
              <a:spcBef>
                <a:spcPts val="0"/>
              </a:spcBef>
              <a:spcAft>
                <a:spcPts val="0"/>
              </a:spcAft>
              <a:defRPr/>
            </a:pPr>
            <a:r>
              <a:rPr lang="en-US" sz="2800" b="1" dirty="0" smtClean="0">
                <a:cs typeface="Calibri" pitchFamily="34" charset="0"/>
              </a:rPr>
              <a:t>HISTORICAL PERSPECTIVE</a:t>
            </a:r>
            <a:endParaRPr lang="en-ZA" sz="2800" b="1" dirty="0">
              <a:cs typeface="Calibri" pitchFamily="34" charset="0"/>
            </a:endParaRPr>
          </a:p>
        </p:txBody>
      </p:sp>
      <p:sp>
        <p:nvSpPr>
          <p:cNvPr id="9220" name="Slide Number Placeholder 7"/>
          <p:cNvSpPr>
            <a:spLocks noGrp="1"/>
          </p:cNvSpPr>
          <p:nvPr>
            <p:ph type="sldNum" sz="quarter" idx="12"/>
          </p:nvPr>
        </p:nvSpPr>
        <p:spPr bwMode="auto">
          <a:xfrm>
            <a:off x="6786563" y="65246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83D2C69A-1959-4520-B62A-95490899FB72}" type="slidenum">
              <a:rPr lang="en-US" altLang="en-US" sz="1400" b="1"/>
              <a:pPr>
                <a:spcBef>
                  <a:spcPct val="0"/>
                </a:spcBef>
                <a:buFontTx/>
                <a:buNone/>
              </a:pPr>
              <a:t>6</a:t>
            </a:fld>
            <a:endParaRPr lang="en-US" altLang="en-US" sz="1400" b="1" dirty="0"/>
          </a:p>
        </p:txBody>
      </p:sp>
      <p:sp>
        <p:nvSpPr>
          <p:cNvPr id="8" name="TextBox 7"/>
          <p:cNvSpPr txBox="1"/>
          <p:nvPr/>
        </p:nvSpPr>
        <p:spPr>
          <a:xfrm>
            <a:off x="304800" y="1066800"/>
            <a:ext cx="8534400" cy="4001095"/>
          </a:xfrm>
          <a:prstGeom prst="rect">
            <a:avLst/>
          </a:prstGeom>
          <a:noFill/>
        </p:spPr>
        <p:txBody>
          <a:bodyPr wrap="square">
            <a:spAutoFit/>
          </a:bodyPr>
          <a:lstStyle/>
          <a:p>
            <a:pPr algn="just" fontAlgn="ctr">
              <a:defRPr/>
            </a:pPr>
            <a:endParaRPr lang="en-US" sz="2000" b="1" dirty="0">
              <a:latin typeface="+mn-lt"/>
              <a:cs typeface="Arial" panose="020B0604020202020204" pitchFamily="34" charset="0"/>
            </a:endParaRPr>
          </a:p>
          <a:p>
            <a:pPr marL="457200" indent="-457200" algn="just" eaLnBrk="1" fontAlgn="ctr" hangingPunct="1">
              <a:spcBef>
                <a:spcPts val="0"/>
              </a:spcBef>
              <a:spcAft>
                <a:spcPts val="0"/>
              </a:spcAft>
              <a:buAutoNum type="arabicPeriod" startAt="6"/>
              <a:defRPr/>
            </a:pPr>
            <a:r>
              <a:rPr lang="en-US" sz="2000" b="1" dirty="0" smtClean="0">
                <a:cs typeface="Arial" panose="020B0604020202020204" pitchFamily="34" charset="0"/>
              </a:rPr>
              <a:t>As a result, the 3 276 CLCs, formerly known as the PALCs were merged under the 9 CETCs established.</a:t>
            </a:r>
          </a:p>
          <a:p>
            <a:pPr algn="just" eaLnBrk="1" fontAlgn="ctr" hangingPunct="1">
              <a:spcBef>
                <a:spcPts val="0"/>
              </a:spcBef>
              <a:spcAft>
                <a:spcPts val="0"/>
              </a:spcAft>
              <a:defRPr/>
            </a:pPr>
            <a:endParaRPr lang="en-US" sz="2000" b="1" dirty="0" smtClean="0">
              <a:cs typeface="Arial" panose="020B0604020202020204" pitchFamily="34" charset="0"/>
            </a:endParaRPr>
          </a:p>
          <a:p>
            <a:pPr marL="457200" lvl="0" indent="-457200" algn="just" fontAlgn="ctr">
              <a:buFontTx/>
              <a:buAutoNum type="arabicPeriod" startAt="6"/>
              <a:defRPr/>
            </a:pPr>
            <a:r>
              <a:rPr lang="en-US" sz="2000" b="1" dirty="0"/>
              <a:t>The National Policy on Community Education and Training Colleges </a:t>
            </a:r>
            <a:r>
              <a:rPr lang="en-US" sz="2000" b="1" dirty="0" smtClean="0"/>
              <a:t>was  </a:t>
            </a:r>
            <a:r>
              <a:rPr lang="en-US" sz="2000" b="1" dirty="0"/>
              <a:t>approved and gazetted -  Gazette 38924, 03 July </a:t>
            </a:r>
            <a:r>
              <a:rPr lang="en-US" sz="2000" b="1" dirty="0" smtClean="0"/>
              <a:t>2015</a:t>
            </a:r>
            <a:endParaRPr lang="en-US" sz="2000" b="1" dirty="0" smtClean="0">
              <a:cs typeface="Arial" panose="020B0604020202020204" pitchFamily="34" charset="0"/>
            </a:endParaRPr>
          </a:p>
          <a:p>
            <a:pPr algn="just" eaLnBrk="1" fontAlgn="ctr" hangingPunct="1">
              <a:spcBef>
                <a:spcPts val="0"/>
              </a:spcBef>
              <a:spcAft>
                <a:spcPts val="0"/>
              </a:spcAft>
              <a:defRPr/>
            </a:pPr>
            <a:endParaRPr lang="en-US" sz="2000" b="1" dirty="0" smtClean="0">
              <a:cs typeface="Arial" panose="020B0604020202020204" pitchFamily="34" charset="0"/>
            </a:endParaRPr>
          </a:p>
          <a:p>
            <a:pPr marL="457200" indent="-457200" algn="just" eaLnBrk="1" fontAlgn="ctr" hangingPunct="1">
              <a:spcBef>
                <a:spcPts val="0"/>
              </a:spcBef>
              <a:spcAft>
                <a:spcPts val="0"/>
              </a:spcAft>
              <a:buAutoNum type="arabicPeriod" startAt="7"/>
              <a:defRPr/>
            </a:pPr>
            <a:r>
              <a:rPr lang="en-US" sz="2000" b="1" dirty="0" smtClean="0">
                <a:latin typeface="+mn-lt"/>
                <a:cs typeface="Arial" panose="020B0604020202020204" pitchFamily="34" charset="0"/>
              </a:rPr>
              <a:t>In August 2015, the Minister appointed 9 Acting Principals for CETCs at     	Director level</a:t>
            </a:r>
          </a:p>
          <a:p>
            <a:pPr algn="just" eaLnBrk="1" fontAlgn="ctr" hangingPunct="1">
              <a:spcBef>
                <a:spcPts val="0"/>
              </a:spcBef>
              <a:spcAft>
                <a:spcPts val="0"/>
              </a:spcAft>
              <a:defRPr/>
            </a:pPr>
            <a:endParaRPr lang="en-US" sz="2000" b="1" dirty="0" smtClean="0">
              <a:latin typeface="+mn-lt"/>
              <a:cs typeface="Arial" panose="020B0604020202020204" pitchFamily="34" charset="0"/>
            </a:endParaRPr>
          </a:p>
          <a:p>
            <a:pPr marL="457200" indent="-457200" algn="just" eaLnBrk="1" fontAlgn="ctr" hangingPunct="1">
              <a:spcBef>
                <a:spcPts val="0"/>
              </a:spcBef>
              <a:spcAft>
                <a:spcPts val="0"/>
              </a:spcAft>
              <a:buAutoNum type="arabicPeriod" startAt="7"/>
              <a:defRPr/>
            </a:pPr>
            <a:r>
              <a:rPr lang="en-US" sz="2000" b="1" dirty="0" smtClean="0">
                <a:cs typeface="Arial" panose="020B0604020202020204" pitchFamily="34" charset="0"/>
              </a:rPr>
              <a:t>In September 2015, the Minister appointed 45 College Council Members to provide good governance for these institutions</a:t>
            </a:r>
            <a:endParaRPr lang="en-US" sz="2000" b="1" dirty="0" smtClean="0">
              <a:latin typeface="+mn-lt"/>
              <a:cs typeface="Arial" panose="020B0604020202020204" pitchFamily="34" charset="0"/>
            </a:endParaRPr>
          </a:p>
          <a:p>
            <a:pPr algn="just" eaLnBrk="1" fontAlgn="ctr" hangingPunct="1">
              <a:lnSpc>
                <a:spcPct val="70000"/>
              </a:lnSpc>
              <a:spcBef>
                <a:spcPts val="0"/>
              </a:spcBef>
              <a:spcAft>
                <a:spcPts val="0"/>
              </a:spcAft>
              <a:defRPr/>
            </a:pPr>
            <a:endParaRPr lang="en-US" sz="2000" b="1" dirty="0" smtClean="0">
              <a:latin typeface="+mn-lt"/>
              <a:cs typeface="Arial" panose="020B0604020202020204" pitchFamily="34" charset="0"/>
            </a:endParaRPr>
          </a:p>
        </p:txBody>
      </p:sp>
    </p:spTree>
    <p:extLst>
      <p:ext uri="{BB962C8B-B14F-4D97-AF65-F5344CB8AC3E}">
        <p14:creationId xmlns:p14="http://schemas.microsoft.com/office/powerpoint/2010/main" val="13649999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73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381000" y="304800"/>
            <a:ext cx="8382000" cy="523875"/>
          </a:xfrm>
          <a:prstGeom prst="rect">
            <a:avLst/>
          </a:prstGeom>
          <a:solidFill>
            <a:srgbClr val="006600"/>
          </a:solidFill>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eaLnBrk="1" fontAlgn="auto" hangingPunct="1">
              <a:spcBef>
                <a:spcPts val="0"/>
              </a:spcBef>
              <a:spcAft>
                <a:spcPts val="0"/>
              </a:spcAft>
              <a:defRPr/>
            </a:pPr>
            <a:r>
              <a:rPr lang="en-US" sz="2800" b="1" dirty="0" smtClean="0">
                <a:cs typeface="Calibri" pitchFamily="34" charset="0"/>
              </a:rPr>
              <a:t>FUTURE PERSPECTIVE</a:t>
            </a:r>
            <a:endParaRPr lang="en-ZA" sz="2800" b="1" dirty="0">
              <a:cs typeface="Calibri" pitchFamily="34" charset="0"/>
            </a:endParaRPr>
          </a:p>
        </p:txBody>
      </p:sp>
      <p:sp>
        <p:nvSpPr>
          <p:cNvPr id="9220" name="Slide Number Placeholder 7"/>
          <p:cNvSpPr>
            <a:spLocks noGrp="1"/>
          </p:cNvSpPr>
          <p:nvPr>
            <p:ph type="sldNum" sz="quarter" idx="12"/>
          </p:nvPr>
        </p:nvSpPr>
        <p:spPr bwMode="auto">
          <a:xfrm>
            <a:off x="6786563" y="65246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83D2C69A-1959-4520-B62A-95490899FB72}" type="slidenum">
              <a:rPr lang="en-US" altLang="en-US" sz="1400" b="1"/>
              <a:pPr>
                <a:spcBef>
                  <a:spcPct val="0"/>
                </a:spcBef>
                <a:buFontTx/>
                <a:buNone/>
              </a:pPr>
              <a:t>7</a:t>
            </a:fld>
            <a:endParaRPr lang="en-US" altLang="en-US" sz="1400" b="1" dirty="0"/>
          </a:p>
        </p:txBody>
      </p:sp>
      <p:sp>
        <p:nvSpPr>
          <p:cNvPr id="8" name="TextBox 7"/>
          <p:cNvSpPr txBox="1"/>
          <p:nvPr/>
        </p:nvSpPr>
        <p:spPr>
          <a:xfrm>
            <a:off x="304800" y="1066800"/>
            <a:ext cx="8534400" cy="4862870"/>
          </a:xfrm>
          <a:prstGeom prst="rect">
            <a:avLst/>
          </a:prstGeom>
          <a:noFill/>
        </p:spPr>
        <p:txBody>
          <a:bodyPr wrap="square">
            <a:spAutoFit/>
          </a:bodyPr>
          <a:lstStyle/>
          <a:p>
            <a:pPr marL="457200" indent="-457200" algn="just" eaLnBrk="1" fontAlgn="ctr" hangingPunct="1">
              <a:spcBef>
                <a:spcPts val="0"/>
              </a:spcBef>
              <a:spcAft>
                <a:spcPts val="0"/>
              </a:spcAft>
              <a:buAutoNum type="arabicPeriod"/>
              <a:defRPr/>
            </a:pPr>
            <a:r>
              <a:rPr lang="en-US" sz="2000" b="1" dirty="0" smtClean="0">
                <a:latin typeface="+mn-lt"/>
                <a:cs typeface="Arial" panose="020B0604020202020204" pitchFamily="34" charset="0"/>
              </a:rPr>
              <a:t>CLCs will be managed by Centre Managers appointed at </a:t>
            </a:r>
            <a:r>
              <a:rPr lang="en-US" sz="2000" b="1" dirty="0" smtClean="0">
                <a:cs typeface="Arial" panose="020B0604020202020204" pitchFamily="34" charset="0"/>
              </a:rPr>
              <a:t>Assistant</a:t>
            </a:r>
            <a:r>
              <a:rPr lang="en-US" sz="2000" b="1" dirty="0" smtClean="0">
                <a:latin typeface="+mn-lt"/>
                <a:cs typeface="Arial" panose="020B0604020202020204" pitchFamily="34" charset="0"/>
              </a:rPr>
              <a:t> Director level</a:t>
            </a:r>
          </a:p>
          <a:p>
            <a:pPr marL="457200" indent="-457200" algn="just" eaLnBrk="1" fontAlgn="ctr" hangingPunct="1">
              <a:spcBef>
                <a:spcPts val="0"/>
              </a:spcBef>
              <a:spcAft>
                <a:spcPts val="0"/>
              </a:spcAft>
              <a:buAutoNum type="arabicPeriod"/>
              <a:defRPr/>
            </a:pPr>
            <a:endParaRPr lang="en-US" sz="2000" b="1" dirty="0">
              <a:latin typeface="+mn-lt"/>
              <a:cs typeface="Arial" panose="020B0604020202020204" pitchFamily="34" charset="0"/>
            </a:endParaRPr>
          </a:p>
          <a:p>
            <a:pPr marL="457200" indent="-457200" algn="just" eaLnBrk="1" fontAlgn="ctr" hangingPunct="1">
              <a:spcBef>
                <a:spcPts val="0"/>
              </a:spcBef>
              <a:spcAft>
                <a:spcPts val="0"/>
              </a:spcAft>
              <a:buAutoNum type="arabicPeriod"/>
              <a:defRPr/>
            </a:pPr>
            <a:r>
              <a:rPr lang="en-US" sz="2000" b="1" dirty="0" smtClean="0">
                <a:latin typeface="+mn-lt"/>
                <a:cs typeface="Arial" panose="020B0604020202020204" pitchFamily="34" charset="0"/>
              </a:rPr>
              <a:t>With these new innovations, the former ABET Educators are now referred to as Lectures and the leaners as students</a:t>
            </a:r>
          </a:p>
          <a:p>
            <a:pPr marL="457200" indent="-457200" algn="just" eaLnBrk="1" fontAlgn="ctr" hangingPunct="1">
              <a:spcBef>
                <a:spcPts val="0"/>
              </a:spcBef>
              <a:spcAft>
                <a:spcPts val="0"/>
              </a:spcAft>
              <a:buAutoNum type="arabicPeriod"/>
              <a:defRPr/>
            </a:pPr>
            <a:endParaRPr lang="en-US" sz="2000" b="1" dirty="0">
              <a:latin typeface="+mn-lt"/>
              <a:cs typeface="Arial" panose="020B0604020202020204" pitchFamily="34" charset="0"/>
            </a:endParaRPr>
          </a:p>
          <a:p>
            <a:pPr marL="457200" indent="-457200" algn="just" eaLnBrk="1" fontAlgn="ctr" hangingPunct="1">
              <a:spcBef>
                <a:spcPts val="0"/>
              </a:spcBef>
              <a:spcAft>
                <a:spcPts val="0"/>
              </a:spcAft>
              <a:buAutoNum type="arabicPeriod"/>
              <a:defRPr/>
            </a:pPr>
            <a:r>
              <a:rPr lang="en-US" sz="2000" b="1" dirty="0" smtClean="0">
                <a:latin typeface="+mn-lt"/>
                <a:cs typeface="Arial" panose="020B0604020202020204" pitchFamily="34" charset="0"/>
              </a:rPr>
              <a:t>DHET is currently establishing 9 Pilot Community Learning Centres for 2016 up to 2020</a:t>
            </a:r>
          </a:p>
          <a:p>
            <a:pPr marL="457200" indent="-457200" algn="just" eaLnBrk="1" fontAlgn="ctr" hangingPunct="1">
              <a:spcBef>
                <a:spcPts val="0"/>
              </a:spcBef>
              <a:spcAft>
                <a:spcPts val="0"/>
              </a:spcAft>
              <a:buAutoNum type="arabicPeriod"/>
              <a:defRPr/>
            </a:pPr>
            <a:endParaRPr lang="en-US" sz="2000" b="1" dirty="0">
              <a:latin typeface="+mn-lt"/>
              <a:cs typeface="Arial" panose="020B0604020202020204" pitchFamily="34" charset="0"/>
            </a:endParaRPr>
          </a:p>
          <a:p>
            <a:pPr marL="457200" indent="-457200" algn="just" eaLnBrk="1" fontAlgn="ctr" hangingPunct="1">
              <a:spcBef>
                <a:spcPts val="0"/>
              </a:spcBef>
              <a:spcAft>
                <a:spcPts val="0"/>
              </a:spcAft>
              <a:buAutoNum type="arabicPeriod"/>
              <a:defRPr/>
            </a:pPr>
            <a:r>
              <a:rPr lang="en-US" sz="2000" b="1" dirty="0" smtClean="0">
                <a:latin typeface="+mn-lt"/>
                <a:cs typeface="Arial" panose="020B0604020202020204" pitchFamily="34" charset="0"/>
              </a:rPr>
              <a:t>If the Pilot so succeeds, it will see us establishing 52  CETCs by the year 2030, one in each District Municipality.</a:t>
            </a:r>
          </a:p>
          <a:p>
            <a:pPr algn="just" eaLnBrk="1" fontAlgn="ctr" hangingPunct="1">
              <a:lnSpc>
                <a:spcPct val="150000"/>
              </a:lnSpc>
              <a:spcBef>
                <a:spcPts val="0"/>
              </a:spcBef>
              <a:spcAft>
                <a:spcPts val="0"/>
              </a:spcAft>
              <a:defRPr/>
            </a:pPr>
            <a:endParaRPr lang="en-US" sz="2000" b="1" dirty="0" smtClean="0">
              <a:latin typeface="+mn-lt"/>
              <a:cs typeface="Arial" panose="020B0604020202020204" pitchFamily="34" charset="0"/>
            </a:endParaRPr>
          </a:p>
          <a:p>
            <a:pPr algn="just" fontAlgn="ctr">
              <a:lnSpc>
                <a:spcPct val="150000"/>
              </a:lnSpc>
              <a:defRPr/>
            </a:pPr>
            <a:endParaRPr lang="en-US" sz="2000" b="1" dirty="0" smtClean="0">
              <a:latin typeface="+mn-lt"/>
              <a:cs typeface="Arial" panose="020B0604020202020204" pitchFamily="34" charset="0"/>
            </a:endParaRPr>
          </a:p>
          <a:p>
            <a:pPr algn="just" eaLnBrk="1" fontAlgn="ctr" hangingPunct="1">
              <a:lnSpc>
                <a:spcPct val="150000"/>
              </a:lnSpc>
              <a:spcBef>
                <a:spcPts val="0"/>
              </a:spcBef>
              <a:spcAft>
                <a:spcPts val="0"/>
              </a:spcAft>
              <a:defRPr/>
            </a:pPr>
            <a:endParaRPr lang="en-US" sz="2000" b="1" dirty="0" smtClean="0">
              <a:latin typeface="+mn-lt"/>
              <a:cs typeface="Arial" panose="020B0604020202020204" pitchFamily="34" charset="0"/>
            </a:endParaRPr>
          </a:p>
        </p:txBody>
      </p:sp>
    </p:spTree>
    <p:extLst>
      <p:ext uri="{BB962C8B-B14F-4D97-AF65-F5344CB8AC3E}">
        <p14:creationId xmlns:p14="http://schemas.microsoft.com/office/powerpoint/2010/main" val="29813567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73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381000" y="304800"/>
            <a:ext cx="8382000" cy="523875"/>
          </a:xfrm>
          <a:prstGeom prst="rect">
            <a:avLst/>
          </a:prstGeom>
          <a:solidFill>
            <a:srgbClr val="006600"/>
          </a:solidFill>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eaLnBrk="1" fontAlgn="auto" hangingPunct="1">
              <a:spcBef>
                <a:spcPts val="0"/>
              </a:spcBef>
              <a:spcAft>
                <a:spcPts val="0"/>
              </a:spcAft>
              <a:defRPr/>
            </a:pPr>
            <a:r>
              <a:rPr lang="en-US" sz="2800" b="1" dirty="0" smtClean="0">
                <a:cs typeface="Calibri" pitchFamily="34" charset="0"/>
              </a:rPr>
              <a:t>FUTURE PERSPECTIVE</a:t>
            </a:r>
            <a:endParaRPr lang="en-ZA" sz="2800" b="1" dirty="0">
              <a:cs typeface="Calibri" pitchFamily="34" charset="0"/>
            </a:endParaRPr>
          </a:p>
        </p:txBody>
      </p:sp>
      <p:sp>
        <p:nvSpPr>
          <p:cNvPr id="9220" name="Slide Number Placeholder 7"/>
          <p:cNvSpPr>
            <a:spLocks noGrp="1"/>
          </p:cNvSpPr>
          <p:nvPr>
            <p:ph type="sldNum" sz="quarter" idx="12"/>
          </p:nvPr>
        </p:nvSpPr>
        <p:spPr bwMode="auto">
          <a:xfrm>
            <a:off x="6786563" y="65246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83D2C69A-1959-4520-B62A-95490899FB72}" type="slidenum">
              <a:rPr lang="en-US" altLang="en-US" sz="1400" b="1"/>
              <a:pPr>
                <a:spcBef>
                  <a:spcPct val="0"/>
                </a:spcBef>
                <a:buFontTx/>
                <a:buNone/>
              </a:pPr>
              <a:t>8</a:t>
            </a:fld>
            <a:endParaRPr lang="en-US" altLang="en-US" sz="1400" b="1" dirty="0"/>
          </a:p>
        </p:txBody>
      </p:sp>
      <p:sp>
        <p:nvSpPr>
          <p:cNvPr id="8" name="TextBox 7"/>
          <p:cNvSpPr txBox="1"/>
          <p:nvPr/>
        </p:nvSpPr>
        <p:spPr>
          <a:xfrm>
            <a:off x="304800" y="1066800"/>
            <a:ext cx="8534400" cy="2400657"/>
          </a:xfrm>
          <a:prstGeom prst="rect">
            <a:avLst/>
          </a:prstGeom>
          <a:noFill/>
        </p:spPr>
        <p:txBody>
          <a:bodyPr wrap="square">
            <a:spAutoFit/>
          </a:bodyPr>
          <a:lstStyle/>
          <a:p>
            <a:pPr algn="just" fontAlgn="ctr">
              <a:lnSpc>
                <a:spcPct val="150000"/>
              </a:lnSpc>
              <a:defRPr/>
            </a:pPr>
            <a:r>
              <a:rPr lang="en-US" sz="2000" b="1" dirty="0">
                <a:cs typeface="Arial" panose="020B0604020202020204" pitchFamily="34" charset="0"/>
              </a:rPr>
              <a:t>5.   With the establishment of these Community Colleges, DHET will address      the challenges of inequalities based on gender, class, race, disability, geographic location, age, and health status which persisted with regard to educational opportunities in the erstwhile AET sector.</a:t>
            </a:r>
          </a:p>
          <a:p>
            <a:pPr algn="just" eaLnBrk="1" fontAlgn="ctr" hangingPunct="1">
              <a:lnSpc>
                <a:spcPct val="150000"/>
              </a:lnSpc>
              <a:spcBef>
                <a:spcPts val="0"/>
              </a:spcBef>
              <a:spcAft>
                <a:spcPts val="0"/>
              </a:spcAft>
              <a:defRPr/>
            </a:pPr>
            <a:endParaRPr lang="en-US" sz="2000" b="1" dirty="0" smtClean="0">
              <a:latin typeface="+mn-lt"/>
              <a:cs typeface="Arial" panose="020B0604020202020204" pitchFamily="34" charset="0"/>
            </a:endParaRPr>
          </a:p>
        </p:txBody>
      </p:sp>
    </p:spTree>
    <p:extLst>
      <p:ext uri="{BB962C8B-B14F-4D97-AF65-F5344CB8AC3E}">
        <p14:creationId xmlns:p14="http://schemas.microsoft.com/office/powerpoint/2010/main" val="37749933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73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381000" y="304800"/>
            <a:ext cx="8382000" cy="523875"/>
          </a:xfrm>
          <a:prstGeom prst="rect">
            <a:avLst/>
          </a:prstGeom>
          <a:solidFill>
            <a:srgbClr val="006600"/>
          </a:solidFill>
        </p:spPr>
        <p:style>
          <a:lnRef idx="2">
            <a:schemeClr val="accent3">
              <a:shade val="50000"/>
            </a:schemeClr>
          </a:lnRef>
          <a:fillRef idx="1">
            <a:schemeClr val="accent3"/>
          </a:fillRef>
          <a:effectRef idx="0">
            <a:schemeClr val="accent3"/>
          </a:effectRef>
          <a:fontRef idx="minor">
            <a:schemeClr val="lt1"/>
          </a:fontRef>
        </p:style>
        <p:txBody>
          <a:bodyPr wrap="square">
            <a:spAutoFit/>
          </a:bodyPr>
          <a:lstStyle/>
          <a:p>
            <a:pPr algn="ctr" eaLnBrk="1" fontAlgn="auto" hangingPunct="1">
              <a:spcBef>
                <a:spcPts val="0"/>
              </a:spcBef>
              <a:spcAft>
                <a:spcPts val="0"/>
              </a:spcAft>
              <a:defRPr/>
            </a:pPr>
            <a:r>
              <a:rPr lang="en-US" sz="2800" b="1" dirty="0" smtClean="0">
                <a:cs typeface="Calibri" pitchFamily="34" charset="0"/>
              </a:rPr>
              <a:t>CONCLUSION</a:t>
            </a:r>
            <a:endParaRPr lang="en-ZA" sz="2800" b="1" dirty="0">
              <a:cs typeface="Calibri" pitchFamily="34" charset="0"/>
            </a:endParaRPr>
          </a:p>
        </p:txBody>
      </p:sp>
      <p:sp>
        <p:nvSpPr>
          <p:cNvPr id="9220" name="Slide Number Placeholder 7"/>
          <p:cNvSpPr>
            <a:spLocks noGrp="1"/>
          </p:cNvSpPr>
          <p:nvPr>
            <p:ph type="sldNum" sz="quarter" idx="12"/>
          </p:nvPr>
        </p:nvSpPr>
        <p:spPr bwMode="auto">
          <a:xfrm>
            <a:off x="6786563" y="65246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fld id="{83D2C69A-1959-4520-B62A-95490899FB72}" type="slidenum">
              <a:rPr lang="en-US" altLang="en-US" sz="1400" b="1"/>
              <a:pPr>
                <a:spcBef>
                  <a:spcPct val="0"/>
                </a:spcBef>
                <a:buFontTx/>
                <a:buNone/>
              </a:pPr>
              <a:t>9</a:t>
            </a:fld>
            <a:endParaRPr lang="en-US" altLang="en-US" sz="1400" b="1" dirty="0"/>
          </a:p>
        </p:txBody>
      </p:sp>
      <p:sp>
        <p:nvSpPr>
          <p:cNvPr id="8" name="TextBox 7"/>
          <p:cNvSpPr txBox="1"/>
          <p:nvPr/>
        </p:nvSpPr>
        <p:spPr>
          <a:xfrm>
            <a:off x="304800" y="1066800"/>
            <a:ext cx="8534400" cy="6124754"/>
          </a:xfrm>
          <a:prstGeom prst="rect">
            <a:avLst/>
          </a:prstGeom>
          <a:noFill/>
        </p:spPr>
        <p:txBody>
          <a:bodyPr wrap="square">
            <a:spAutoFit/>
          </a:bodyPr>
          <a:lstStyle/>
          <a:p>
            <a:pPr marL="457200" indent="-457200" algn="just" eaLnBrk="1" fontAlgn="ctr" hangingPunct="1">
              <a:lnSpc>
                <a:spcPct val="150000"/>
              </a:lnSpc>
              <a:spcBef>
                <a:spcPts val="0"/>
              </a:spcBef>
              <a:spcAft>
                <a:spcPts val="0"/>
              </a:spcAft>
              <a:buAutoNum type="arabicPeriod"/>
              <a:defRPr/>
            </a:pPr>
            <a:r>
              <a:rPr lang="en-US" sz="2800" b="1" dirty="0" smtClean="0">
                <a:cs typeface="Arial" panose="020B0604020202020204" pitchFamily="34" charset="0"/>
              </a:rPr>
              <a:t>DHET calls to action, all communities to join it in its endeavors to realize and achieve its goal of creating Community Colleges as the new institutional type envisaged to play a pivotal role in contributing to improved levels of educational attainment among adults and youth.</a:t>
            </a:r>
          </a:p>
          <a:p>
            <a:pPr marL="457200" indent="-457200" algn="just" eaLnBrk="1" fontAlgn="ctr" hangingPunct="1">
              <a:lnSpc>
                <a:spcPct val="150000"/>
              </a:lnSpc>
              <a:spcBef>
                <a:spcPts val="0"/>
              </a:spcBef>
              <a:spcAft>
                <a:spcPts val="0"/>
              </a:spcAft>
              <a:buAutoNum type="arabicPeriod"/>
              <a:defRPr/>
            </a:pPr>
            <a:r>
              <a:rPr lang="en-US" sz="2800" b="1" dirty="0" smtClean="0">
                <a:cs typeface="Arial" panose="020B0604020202020204" pitchFamily="34" charset="0"/>
              </a:rPr>
              <a:t>THANK YOU</a:t>
            </a:r>
            <a:endParaRPr lang="en-US" sz="2800" b="1" dirty="0">
              <a:cs typeface="Arial" panose="020B0604020202020204" pitchFamily="34" charset="0"/>
            </a:endParaRPr>
          </a:p>
          <a:p>
            <a:pPr algn="just" eaLnBrk="1" fontAlgn="ctr" hangingPunct="1">
              <a:lnSpc>
                <a:spcPct val="150000"/>
              </a:lnSpc>
              <a:spcBef>
                <a:spcPts val="0"/>
              </a:spcBef>
              <a:spcAft>
                <a:spcPts val="0"/>
              </a:spcAft>
              <a:defRPr/>
            </a:pPr>
            <a:endParaRPr lang="en-US" sz="2800" b="1" dirty="0" smtClean="0">
              <a:cs typeface="Arial" panose="020B0604020202020204" pitchFamily="34" charset="0"/>
            </a:endParaRPr>
          </a:p>
          <a:p>
            <a:pPr algn="just" fontAlgn="ctr">
              <a:lnSpc>
                <a:spcPct val="150000"/>
              </a:lnSpc>
              <a:defRPr/>
            </a:pPr>
            <a:endParaRPr lang="en-US" sz="2800" b="1" dirty="0">
              <a:cs typeface="Arial" panose="020B0604020202020204" pitchFamily="34" charset="0"/>
            </a:endParaRPr>
          </a:p>
          <a:p>
            <a:pPr algn="just" eaLnBrk="1" fontAlgn="ctr" hangingPunct="1">
              <a:lnSpc>
                <a:spcPct val="70000"/>
              </a:lnSpc>
              <a:spcBef>
                <a:spcPts val="0"/>
              </a:spcBef>
              <a:spcAft>
                <a:spcPts val="0"/>
              </a:spcAft>
              <a:defRPr/>
            </a:pPr>
            <a:endParaRPr lang="en-US" sz="2000" b="1" dirty="0" smtClean="0">
              <a:latin typeface="+mn-lt"/>
              <a:cs typeface="Arial" panose="020B0604020202020204" pitchFamily="34" charset="0"/>
            </a:endParaRPr>
          </a:p>
        </p:txBody>
      </p:sp>
    </p:spTree>
    <p:extLst>
      <p:ext uri="{BB962C8B-B14F-4D97-AF65-F5344CB8AC3E}">
        <p14:creationId xmlns:p14="http://schemas.microsoft.com/office/powerpoint/2010/main" val="41512656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580</Words>
  <Application>Microsoft Office PowerPoint</Application>
  <PresentationFormat>On-screen Show (4:3)</PresentationFormat>
  <Paragraphs>80</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Community Education and Training Colleges in South Africa and plans for the future.    Regional Induction Workshop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Education and Training Colleges in South Africa and plans for the future.    Regional Induction Workshop   11 September 2015</dc:title>
  <dc:creator>Tshabalala , William</dc:creator>
  <cp:lastModifiedBy>Kala.N</cp:lastModifiedBy>
  <cp:revision>15</cp:revision>
  <dcterms:created xsi:type="dcterms:W3CDTF">2015-10-12T08:29:56Z</dcterms:created>
  <dcterms:modified xsi:type="dcterms:W3CDTF">2016-12-08T12:01:39Z</dcterms:modified>
</cp:coreProperties>
</file>